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3"/>
  </p:notesMasterIdLst>
  <p:sldIdLst>
    <p:sldId id="256" r:id="rId2"/>
    <p:sldId id="260" r:id="rId3"/>
    <p:sldId id="262" r:id="rId4"/>
    <p:sldId id="258" r:id="rId5"/>
    <p:sldId id="263" r:id="rId6"/>
    <p:sldId id="265" r:id="rId7"/>
    <p:sldId id="264" r:id="rId8"/>
    <p:sldId id="266" r:id="rId9"/>
    <p:sldId id="267" r:id="rId10"/>
    <p:sldId id="268" r:id="rId11"/>
    <p:sldId id="259"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9"/>
    <p:restoredTop sz="75122"/>
  </p:normalViewPr>
  <p:slideViewPr>
    <p:cSldViewPr snapToGrid="0" snapToObjects="1">
      <p:cViewPr varScale="1">
        <p:scale>
          <a:sx n="138" d="100"/>
          <a:sy n="138" d="100"/>
        </p:scale>
        <p:origin x="176" y="13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5751B1-ED9A-0E41-B8C0-8B08DCDA63FB}" type="datetimeFigureOut">
              <a:rPr lang="en-US" smtClean="0"/>
              <a:t>4/21/22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D2BF4F-E3AF-5248-96A3-2078013EDC44}" type="slidenum">
              <a:rPr lang="en-US" smtClean="0"/>
              <a:t>‹#›</a:t>
            </a:fld>
            <a:endParaRPr lang="en-US"/>
          </a:p>
        </p:txBody>
      </p:sp>
    </p:spTree>
    <p:extLst>
      <p:ext uri="{BB962C8B-B14F-4D97-AF65-F5344CB8AC3E}">
        <p14:creationId xmlns:p14="http://schemas.microsoft.com/office/powerpoint/2010/main" val="1844871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1</a:t>
            </a:fld>
            <a:endParaRPr lang="en-US"/>
          </a:p>
        </p:txBody>
      </p:sp>
    </p:spTree>
    <p:extLst>
      <p:ext uri="{BB962C8B-B14F-4D97-AF65-F5344CB8AC3E}">
        <p14:creationId xmlns:p14="http://schemas.microsoft.com/office/powerpoint/2010/main" val="846816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Shell game because the fundamental issue has not gone anywhere, a model needs to be created and there needs to be some way to give assurance that the model is correct for some definition and that the actual implementation is faithful to the model. The fundamental problem is still there.</a:t>
            </a:r>
          </a:p>
          <a:p>
            <a:endParaRPr lang="en-US" dirty="0"/>
          </a:p>
          <a:p>
            <a:r>
              <a:rPr lang="en-US" dirty="0"/>
              <a:t>And there are new challenges: specifications can be complex and just as hard to write as the implementation and they use a formalism that is not always familiar leading to some common mistakes: unconstrained behavior or inconsistent specification.</a:t>
            </a:r>
          </a:p>
          <a:p>
            <a:endParaRPr lang="en-US" dirty="0"/>
          </a:p>
          <a:p>
            <a:r>
              <a:rPr lang="en-US" dirty="0"/>
              <a:t>The different though is that there are now two statements about what a component does: a specification _and_ an implementation. The tests should pass on both statements, so this differential tests over two ways to say the same thing increases assurance that what is written is what is wanted and what is generated and the proof certificate actually means something worthwhile.</a:t>
            </a:r>
          </a:p>
          <a:p>
            <a:r>
              <a:rPr lang="en-US" dirty="0"/>
              <a:t> </a:t>
            </a:r>
          </a:p>
          <a:p>
            <a:r>
              <a:rPr lang="en-US" dirty="0"/>
              <a:t>The solution is test. Again. Write tests that build assurance that the specification says what it needs to say.</a:t>
            </a:r>
          </a:p>
        </p:txBody>
      </p:sp>
      <p:sp>
        <p:nvSpPr>
          <p:cNvPr id="4" name="Slide Number Placeholder 3"/>
          <p:cNvSpPr>
            <a:spLocks noGrp="1"/>
          </p:cNvSpPr>
          <p:nvPr>
            <p:ph type="sldNum" sz="quarter" idx="5"/>
          </p:nvPr>
        </p:nvSpPr>
        <p:spPr/>
        <p:txBody>
          <a:bodyPr/>
          <a:lstStyle/>
          <a:p>
            <a:fld id="{B3D2BF4F-E3AF-5248-96A3-2078013EDC44}" type="slidenum">
              <a:rPr lang="en-US" smtClean="0"/>
              <a:t>11</a:t>
            </a:fld>
            <a:endParaRPr lang="en-US"/>
          </a:p>
        </p:txBody>
      </p:sp>
    </p:spTree>
    <p:extLst>
      <p:ext uri="{BB962C8B-B14F-4D97-AF65-F5344CB8AC3E}">
        <p14:creationId xmlns:p14="http://schemas.microsoft.com/office/powerpoint/2010/main" val="3460660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2</a:t>
            </a:fld>
            <a:endParaRPr lang="en-US"/>
          </a:p>
        </p:txBody>
      </p:sp>
    </p:spTree>
    <p:extLst>
      <p:ext uri="{BB962C8B-B14F-4D97-AF65-F5344CB8AC3E}">
        <p14:creationId xmlns:p14="http://schemas.microsoft.com/office/powerpoint/2010/main" val="1979924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3</a:t>
            </a:fld>
            <a:endParaRPr lang="en-US"/>
          </a:p>
        </p:txBody>
      </p:sp>
    </p:spTree>
    <p:extLst>
      <p:ext uri="{BB962C8B-B14F-4D97-AF65-F5344CB8AC3E}">
        <p14:creationId xmlns:p14="http://schemas.microsoft.com/office/powerpoint/2010/main" val="2896088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Gradual verification follows. Introduce the example and show the gradual verification.</a:t>
            </a:r>
          </a:p>
          <a:p>
            <a:endParaRPr lang="en-US" dirty="0"/>
          </a:p>
          <a:p>
            <a:r>
              <a:rPr lang="en-US" dirty="0"/>
              <a:t>How do you move from formal traditional test dev to formal reasoning.</a:t>
            </a:r>
          </a:p>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4</a:t>
            </a:fld>
            <a:endParaRPr lang="en-US"/>
          </a:p>
        </p:txBody>
      </p:sp>
    </p:spTree>
    <p:extLst>
      <p:ext uri="{BB962C8B-B14F-4D97-AF65-F5344CB8AC3E}">
        <p14:creationId xmlns:p14="http://schemas.microsoft.com/office/powerpoint/2010/main" val="3053636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5</a:t>
            </a:fld>
            <a:endParaRPr lang="en-US"/>
          </a:p>
        </p:txBody>
      </p:sp>
    </p:spTree>
    <p:extLst>
      <p:ext uri="{BB962C8B-B14F-4D97-AF65-F5344CB8AC3E}">
        <p14:creationId xmlns:p14="http://schemas.microsoft.com/office/powerpoint/2010/main" val="830766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Garbage in gives garbage out.</a:t>
            </a:r>
          </a:p>
          <a:p>
            <a:endParaRPr lang="en-US" dirty="0"/>
          </a:p>
          <a:p>
            <a:r>
              <a:rPr lang="en-US" dirty="0"/>
              <a:t>So proving an implementation meets its contract only cares about thinks in the contract and nothing else.</a:t>
            </a:r>
          </a:p>
        </p:txBody>
      </p:sp>
      <p:sp>
        <p:nvSpPr>
          <p:cNvPr id="4" name="Slide Number Placeholder 3"/>
          <p:cNvSpPr>
            <a:spLocks noGrp="1"/>
          </p:cNvSpPr>
          <p:nvPr>
            <p:ph type="sldNum" sz="quarter" idx="5"/>
          </p:nvPr>
        </p:nvSpPr>
        <p:spPr/>
        <p:txBody>
          <a:bodyPr/>
          <a:lstStyle/>
          <a:p>
            <a:fld id="{B3D2BF4F-E3AF-5248-96A3-2078013EDC44}" type="slidenum">
              <a:rPr lang="en-US" smtClean="0"/>
              <a:t>6</a:t>
            </a:fld>
            <a:endParaRPr lang="en-US"/>
          </a:p>
        </p:txBody>
      </p:sp>
    </p:spTree>
    <p:extLst>
      <p:ext uri="{BB962C8B-B14F-4D97-AF65-F5344CB8AC3E}">
        <p14:creationId xmlns:p14="http://schemas.microsoft.com/office/powerpoint/2010/main" val="2496482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Enrolment Station is used to issue a token to an approved user. </a:t>
            </a:r>
          </a:p>
          <a:p>
            <a:endParaRPr lang="en-US" dirty="0"/>
          </a:p>
          <a:p>
            <a:r>
              <a:rPr lang="en-US" dirty="0"/>
              <a:t>The </a:t>
            </a:r>
            <a:r>
              <a:rPr lang="en-US" dirty="0" err="1"/>
              <a:t>Tokeneer</a:t>
            </a:r>
            <a:r>
              <a:rPr lang="en-US" dirty="0"/>
              <a:t> ID Station (TIS) is a stand-alone “trusted” entity responsible for performing biometric verification of the user. To perform this task it makes use of the biometric information in the I&amp;A Certificate on the user’s token and a fingerprint scan read from the user. If a successful identification is made then, assuming the user has sufficient clearance (held on the Privilege certificate), the TIS adds a signed </a:t>
            </a:r>
            <a:r>
              <a:rPr lang="en-US" dirty="0" err="1"/>
              <a:t>Authorisation</a:t>
            </a:r>
            <a:r>
              <a:rPr lang="en-US" dirty="0"/>
              <a:t> Certificate to the user’s token and releases the lock on the enclave door to allow the user access to the enclave. </a:t>
            </a:r>
          </a:p>
        </p:txBody>
      </p:sp>
      <p:sp>
        <p:nvSpPr>
          <p:cNvPr id="4" name="Slide Number Placeholder 3"/>
          <p:cNvSpPr>
            <a:spLocks noGrp="1"/>
          </p:cNvSpPr>
          <p:nvPr>
            <p:ph type="sldNum" sz="quarter" idx="5"/>
          </p:nvPr>
        </p:nvSpPr>
        <p:spPr/>
        <p:txBody>
          <a:bodyPr/>
          <a:lstStyle/>
          <a:p>
            <a:fld id="{B3D2BF4F-E3AF-5248-96A3-2078013EDC44}" type="slidenum">
              <a:rPr lang="en-US" smtClean="0"/>
              <a:t>7</a:t>
            </a:fld>
            <a:endParaRPr lang="en-US"/>
          </a:p>
        </p:txBody>
      </p:sp>
    </p:spTree>
    <p:extLst>
      <p:ext uri="{BB962C8B-B14F-4D97-AF65-F5344CB8AC3E}">
        <p14:creationId xmlns:p14="http://schemas.microsoft.com/office/powerpoint/2010/main" val="2668593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8</a:t>
            </a:fld>
            <a:endParaRPr lang="en-US"/>
          </a:p>
        </p:txBody>
      </p:sp>
    </p:spTree>
    <p:extLst>
      <p:ext uri="{BB962C8B-B14F-4D97-AF65-F5344CB8AC3E}">
        <p14:creationId xmlns:p14="http://schemas.microsoft.com/office/powerpoint/2010/main" val="2828415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an internal method to define the behavior of </a:t>
            </a:r>
            <a:r>
              <a:rPr lang="en-US" dirty="0" err="1"/>
              <a:t>hasAccess</a:t>
            </a:r>
            <a:r>
              <a:rPr lang="en-US" dirty="0"/>
              <a:t>.</a:t>
            </a:r>
          </a:p>
        </p:txBody>
      </p:sp>
      <p:sp>
        <p:nvSpPr>
          <p:cNvPr id="4" name="Slide Number Placeholder 3"/>
          <p:cNvSpPr>
            <a:spLocks noGrp="1"/>
          </p:cNvSpPr>
          <p:nvPr>
            <p:ph type="sldNum" sz="quarter" idx="5"/>
          </p:nvPr>
        </p:nvSpPr>
        <p:spPr/>
        <p:txBody>
          <a:bodyPr/>
          <a:lstStyle/>
          <a:p>
            <a:fld id="{B3D2BF4F-E3AF-5248-96A3-2078013EDC44}" type="slidenum">
              <a:rPr lang="en-US" smtClean="0"/>
              <a:t>9</a:t>
            </a:fld>
            <a:endParaRPr lang="en-US"/>
          </a:p>
        </p:txBody>
      </p:sp>
    </p:spTree>
    <p:extLst>
      <p:ext uri="{BB962C8B-B14F-4D97-AF65-F5344CB8AC3E}">
        <p14:creationId xmlns:p14="http://schemas.microsoft.com/office/powerpoint/2010/main" val="1438821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BF8462-23E8-B141-BC62-E6111B3590BE}" type="datetimeFigureOut">
              <a:rPr lang="en-US" smtClean="0"/>
              <a:t>4/21/22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1510667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BF8462-23E8-B141-BC62-E6111B3590BE}" type="datetimeFigureOut">
              <a:rPr lang="en-US" smtClean="0"/>
              <a:t>4/21/22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1800808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BF8462-23E8-B141-BC62-E6111B3590BE}" type="datetimeFigureOut">
              <a:rPr lang="en-US" smtClean="0"/>
              <a:t>4/21/22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2253740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BF8462-23E8-B141-BC62-E6111B3590BE}" type="datetimeFigureOut">
              <a:rPr lang="en-US" smtClean="0"/>
              <a:t>4/21/22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2884788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BF8462-23E8-B141-BC62-E6111B3590BE}" type="datetimeFigureOut">
              <a:rPr lang="en-US" smtClean="0"/>
              <a:t>4/21/22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600534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5BF8462-23E8-B141-BC62-E6111B3590BE}" type="datetimeFigureOut">
              <a:rPr lang="en-US" smtClean="0"/>
              <a:t>4/21/22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3129454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BF8462-23E8-B141-BC62-E6111B3590BE}" type="datetimeFigureOut">
              <a:rPr lang="en-US" smtClean="0"/>
              <a:t>4/21/22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1606486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BF8462-23E8-B141-BC62-E6111B3590BE}" type="datetimeFigureOut">
              <a:rPr lang="en-US" smtClean="0"/>
              <a:t>4/21/22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1088381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BF8462-23E8-B141-BC62-E6111B3590BE}" type="datetimeFigureOut">
              <a:rPr lang="en-US" smtClean="0"/>
              <a:t>4/21/22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3569498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F8462-23E8-B141-BC62-E6111B3590BE}" type="datetimeFigureOut">
              <a:rPr lang="en-US" smtClean="0"/>
              <a:t>4/21/22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5952747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F8462-23E8-B141-BC62-E6111B3590BE}" type="datetimeFigureOut">
              <a:rPr lang="en-US" smtClean="0"/>
              <a:t>4/21/22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4269542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BF8462-23E8-B141-BC62-E6111B3590BE}" type="datetimeFigureOut">
              <a:rPr lang="en-US" smtClean="0"/>
              <a:t>4/21/22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74E259-862A-784F-821C-8F464CF2C04B}" type="slidenum">
              <a:rPr lang="en-US" smtClean="0"/>
              <a:t>‹#›</a:t>
            </a:fld>
            <a:endParaRPr lang="en-US"/>
          </a:p>
        </p:txBody>
      </p:sp>
    </p:spTree>
    <p:extLst>
      <p:ext uri="{BB962C8B-B14F-4D97-AF65-F5344CB8AC3E}">
        <p14:creationId xmlns:p14="http://schemas.microsoft.com/office/powerpoint/2010/main" val="251658286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70FBD-B02C-7246-868B-F943DF4B4B21}"/>
              </a:ext>
            </a:extLst>
          </p:cNvPr>
          <p:cNvSpPr>
            <a:spLocks noGrp="1"/>
          </p:cNvSpPr>
          <p:nvPr>
            <p:ph type="ctrTitle"/>
          </p:nvPr>
        </p:nvSpPr>
        <p:spPr/>
        <p:txBody>
          <a:bodyPr/>
          <a:lstStyle/>
          <a:p>
            <a:r>
              <a:rPr lang="en-US" dirty="0"/>
              <a:t>Gradual Verification with </a:t>
            </a:r>
            <a:r>
              <a:rPr lang="en-US" dirty="0" err="1"/>
              <a:t>Dafny</a:t>
            </a:r>
            <a:endParaRPr lang="en-US" dirty="0"/>
          </a:p>
        </p:txBody>
      </p:sp>
      <p:sp>
        <p:nvSpPr>
          <p:cNvPr id="6" name="TextBox 5">
            <a:extLst>
              <a:ext uri="{FF2B5EF4-FFF2-40B4-BE49-F238E27FC236}">
                <a16:creationId xmlns:a16="http://schemas.microsoft.com/office/drawing/2014/main" id="{5C17714A-C563-204B-8179-EB70A45D5910}"/>
              </a:ext>
            </a:extLst>
          </p:cNvPr>
          <p:cNvSpPr txBox="1"/>
          <p:nvPr/>
        </p:nvSpPr>
        <p:spPr>
          <a:xfrm>
            <a:off x="783554" y="4047348"/>
            <a:ext cx="5982472" cy="1200329"/>
          </a:xfrm>
          <a:prstGeom prst="rect">
            <a:avLst/>
          </a:prstGeom>
          <a:noFill/>
        </p:spPr>
        <p:txBody>
          <a:bodyPr wrap="none" rtlCol="0">
            <a:spAutoFit/>
          </a:bodyPr>
          <a:lstStyle/>
          <a:p>
            <a:pPr algn="ctr"/>
            <a:r>
              <a:rPr lang="en-US" sz="2400" dirty="0"/>
              <a:t>Eric Mercer*, Tyler Dean, and Cassidy </a:t>
            </a:r>
            <a:r>
              <a:rPr lang="en-US" sz="2400" dirty="0" err="1"/>
              <a:t>Waldrip</a:t>
            </a:r>
            <a:r>
              <a:rPr lang="en-US" sz="2400" dirty="0"/>
              <a:t> </a:t>
            </a:r>
          </a:p>
          <a:p>
            <a:pPr algn="ctr"/>
            <a:r>
              <a:rPr lang="en-US" sz="2400" i="1" dirty="0"/>
              <a:t>Brigham Young University</a:t>
            </a:r>
          </a:p>
          <a:p>
            <a:pPr algn="ctr"/>
            <a:r>
              <a:rPr lang="en-US" sz="2400" dirty="0"/>
              <a:t>Provo UT, USA</a:t>
            </a:r>
          </a:p>
        </p:txBody>
      </p:sp>
      <p:sp>
        <p:nvSpPr>
          <p:cNvPr id="7" name="TextBox 6">
            <a:extLst>
              <a:ext uri="{FF2B5EF4-FFF2-40B4-BE49-F238E27FC236}">
                <a16:creationId xmlns:a16="http://schemas.microsoft.com/office/drawing/2014/main" id="{1B9F488D-2DFB-A048-B37B-CE14CDEA1E6B}"/>
              </a:ext>
            </a:extLst>
          </p:cNvPr>
          <p:cNvSpPr txBox="1"/>
          <p:nvPr/>
        </p:nvSpPr>
        <p:spPr>
          <a:xfrm>
            <a:off x="7376144" y="4041682"/>
            <a:ext cx="3837525" cy="1200329"/>
          </a:xfrm>
          <a:prstGeom prst="rect">
            <a:avLst/>
          </a:prstGeom>
          <a:noFill/>
        </p:spPr>
        <p:txBody>
          <a:bodyPr wrap="none" rtlCol="0">
            <a:spAutoFit/>
          </a:bodyPr>
          <a:lstStyle/>
          <a:p>
            <a:pPr algn="ctr"/>
            <a:r>
              <a:rPr lang="en-US" sz="2400" dirty="0"/>
              <a:t>Sasha </a:t>
            </a:r>
            <a:r>
              <a:rPr lang="en-US" sz="2400" dirty="0" err="1"/>
              <a:t>Fedchin</a:t>
            </a:r>
            <a:r>
              <a:rPr lang="en-US" sz="2400" dirty="0"/>
              <a:t> and Jeff Foster</a:t>
            </a:r>
          </a:p>
          <a:p>
            <a:pPr algn="ctr"/>
            <a:r>
              <a:rPr lang="en-US" sz="2400" i="1" dirty="0"/>
              <a:t>Tufts University</a:t>
            </a:r>
          </a:p>
          <a:p>
            <a:pPr algn="ctr"/>
            <a:r>
              <a:rPr lang="en-US" sz="2400" dirty="0"/>
              <a:t>Medford MA, USA</a:t>
            </a:r>
          </a:p>
        </p:txBody>
      </p:sp>
      <p:sp>
        <p:nvSpPr>
          <p:cNvPr id="8" name="TextBox 7">
            <a:extLst>
              <a:ext uri="{FF2B5EF4-FFF2-40B4-BE49-F238E27FC236}">
                <a16:creationId xmlns:a16="http://schemas.microsoft.com/office/drawing/2014/main" id="{C9FEC967-2B80-8A45-8E56-E71D55454542}"/>
              </a:ext>
            </a:extLst>
          </p:cNvPr>
          <p:cNvSpPr txBox="1"/>
          <p:nvPr/>
        </p:nvSpPr>
        <p:spPr>
          <a:xfrm>
            <a:off x="3774790" y="5735637"/>
            <a:ext cx="4911281" cy="830997"/>
          </a:xfrm>
          <a:prstGeom prst="rect">
            <a:avLst/>
          </a:prstGeom>
          <a:noFill/>
        </p:spPr>
        <p:txBody>
          <a:bodyPr wrap="none" rtlCol="0">
            <a:spAutoFit/>
          </a:bodyPr>
          <a:lstStyle/>
          <a:p>
            <a:pPr algn="ctr"/>
            <a:r>
              <a:rPr lang="en-US" sz="2400" dirty="0" err="1"/>
              <a:t>Zvonimir</a:t>
            </a:r>
            <a:r>
              <a:rPr lang="en-US" sz="2400" dirty="0"/>
              <a:t> </a:t>
            </a:r>
            <a:r>
              <a:rPr lang="en-US" sz="2400" dirty="0" err="1"/>
              <a:t>Rakamaric</a:t>
            </a:r>
            <a:r>
              <a:rPr lang="en-US" sz="2400" dirty="0"/>
              <a:t> and Robin </a:t>
            </a:r>
            <a:r>
              <a:rPr lang="en-US" sz="2400" dirty="0" err="1"/>
              <a:t>Salkeld</a:t>
            </a:r>
            <a:endParaRPr lang="en-US" sz="2400" dirty="0"/>
          </a:p>
          <a:p>
            <a:pPr algn="ctr"/>
            <a:r>
              <a:rPr lang="en-US" sz="2400" i="1" dirty="0"/>
              <a:t>Amazon Web Services</a:t>
            </a:r>
            <a:endParaRPr lang="en-US" sz="2400" dirty="0"/>
          </a:p>
        </p:txBody>
      </p:sp>
      <p:pic>
        <p:nvPicPr>
          <p:cNvPr id="9" name="Picture 8">
            <a:extLst>
              <a:ext uri="{FF2B5EF4-FFF2-40B4-BE49-F238E27FC236}">
                <a16:creationId xmlns:a16="http://schemas.microsoft.com/office/drawing/2014/main" id="{96A23B60-0C5D-6A4A-AB90-747A66FC86C2}"/>
              </a:ext>
            </a:extLst>
          </p:cNvPr>
          <p:cNvPicPr>
            <a:picLocks noChangeAspect="1"/>
          </p:cNvPicPr>
          <p:nvPr/>
        </p:nvPicPr>
        <p:blipFill>
          <a:blip r:embed="rId3"/>
          <a:stretch>
            <a:fillRect/>
          </a:stretch>
        </p:blipFill>
        <p:spPr>
          <a:xfrm>
            <a:off x="11555470" y="6160234"/>
            <a:ext cx="406400" cy="406400"/>
          </a:xfrm>
          <a:prstGeom prst="rect">
            <a:avLst/>
          </a:prstGeom>
        </p:spPr>
      </p:pic>
    </p:spTree>
    <p:extLst>
      <p:ext uri="{BB962C8B-B14F-4D97-AF65-F5344CB8AC3E}">
        <p14:creationId xmlns:p14="http://schemas.microsoft.com/office/powerpoint/2010/main" val="4007698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BBBE6E4-5A6C-4E44-8C1E-6C8377FAA9BF}"/>
              </a:ext>
            </a:extLst>
          </p:cNvPr>
          <p:cNvSpPr/>
          <p:nvPr/>
        </p:nvSpPr>
        <p:spPr>
          <a:xfrm>
            <a:off x="309418" y="622019"/>
            <a:ext cx="11573164" cy="3785652"/>
          </a:xfrm>
          <a:prstGeom prst="rect">
            <a:avLst/>
          </a:prstGeom>
        </p:spPr>
        <p:txBody>
          <a:bodyPr wrap="square">
            <a:spAutoFit/>
          </a:bodyPr>
          <a:lstStyle/>
          <a:p>
            <a:r>
              <a:rPr lang="en-US" sz="2000" dirty="0">
                <a:solidFill>
                  <a:srgbClr val="C586C0"/>
                </a:solidFill>
                <a:latin typeface="Menlo" panose="020B0609030804020204" pitchFamily="49" charset="0"/>
              </a:rPr>
              <a:t>method</a:t>
            </a:r>
            <a:r>
              <a:rPr lang="en-US" sz="2000" dirty="0">
                <a:solidFill>
                  <a:srgbClr val="D4D4D4"/>
                </a:solidFill>
                <a:latin typeface="Menlo" panose="020B0609030804020204" pitchFamily="49" charset="0"/>
              </a:rPr>
              <a:t> {:</a:t>
            </a:r>
            <a:r>
              <a:rPr lang="en-US" sz="2000" dirty="0">
                <a:solidFill>
                  <a:srgbClr val="9CDCFE"/>
                </a:solidFill>
                <a:latin typeface="Menlo" panose="020B0609030804020204" pitchFamily="49" charset="0"/>
              </a:rPr>
              <a:t>test</a:t>
            </a:r>
            <a:r>
              <a:rPr lang="en-US" sz="2000" dirty="0">
                <a:solidFill>
                  <a:srgbClr val="D4D4D4"/>
                </a:solidFill>
                <a:latin typeface="Menlo" panose="020B0609030804020204" pitchFamily="49" charset="0"/>
              </a:rPr>
              <a:t>}</a:t>
            </a:r>
          </a:p>
          <a:p>
            <a:r>
              <a:rPr lang="en-US" sz="2000" dirty="0" err="1">
                <a:solidFill>
                  <a:srgbClr val="DCDCAA"/>
                </a:solidFill>
                <a:latin typeface="Menlo" panose="020B0609030804020204" pitchFamily="49" charset="0"/>
              </a:rPr>
              <a:t>should_alarmAndDenyAccess_when_tokenDoesNotCertifyFingerprint</a:t>
            </a:r>
            <a:r>
              <a:rPr lang="en-US" sz="2000" dirty="0">
                <a:solidFill>
                  <a:srgbClr val="D4D4D4"/>
                </a:solidFill>
                <a:latin typeface="Menlo" panose="020B0609030804020204" pitchFamily="49" charset="0"/>
              </a:rPr>
              <a:t>()</a:t>
            </a:r>
          </a:p>
          <a:p>
            <a:r>
              <a:rPr lang="en-US" sz="2000" dirty="0">
                <a:solidFill>
                  <a:srgbClr val="D4D4D4"/>
                </a:solidFill>
                <a:latin typeface="Menlo" panose="020B0609030804020204" pitchFamily="49" charset="0"/>
              </a:rPr>
              <a:t>{</a:t>
            </a:r>
          </a:p>
          <a:p>
            <a:r>
              <a:rPr lang="en-US" sz="2000" dirty="0">
                <a:solidFill>
                  <a:srgbClr val="C586C0"/>
                </a:solidFill>
                <a:latin typeface="Menlo" panose="020B0609030804020204" pitchFamily="49" charset="0"/>
              </a:rPr>
              <a:t>  var</a:t>
            </a:r>
            <a:r>
              <a:rPr lang="en-US" sz="2000" dirty="0">
                <a:solidFill>
                  <a:srgbClr val="D4D4D4"/>
                </a:solidFill>
                <a:latin typeface="Menlo" panose="020B0609030804020204" pitchFamily="49" charset="0"/>
              </a:rPr>
              <a:t> token : </a:t>
            </a:r>
            <a:r>
              <a:rPr lang="en-US" sz="2000" dirty="0">
                <a:solidFill>
                  <a:srgbClr val="569CD6"/>
                </a:solidFill>
                <a:latin typeface="Menlo" panose="020B0609030804020204" pitchFamily="49" charset="0"/>
              </a:rPr>
              <a:t>Token</a:t>
            </a:r>
            <a:r>
              <a:rPr lang="en-US" sz="2000" dirty="0">
                <a:solidFill>
                  <a:srgbClr val="D4D4D4"/>
                </a:solidFill>
                <a:latin typeface="Menlo" panose="020B0609030804020204" pitchFamily="49" charset="0"/>
              </a:rPr>
              <a:t> := </a:t>
            </a:r>
            <a:r>
              <a:rPr lang="en-US" sz="2000" dirty="0" err="1">
                <a:solidFill>
                  <a:srgbClr val="DCDCAA"/>
                </a:solidFill>
                <a:latin typeface="Menlo" panose="020B0609030804020204" pitchFamily="49" charset="0"/>
              </a:rPr>
              <a:t>tokenDoesNotCertify</a:t>
            </a:r>
            <a:r>
              <a:rPr lang="en-US" sz="2000" dirty="0">
                <a:solidFill>
                  <a:srgbClr val="D4D4D4"/>
                </a:solidFill>
                <a:latin typeface="Menlo" panose="020B0609030804020204" pitchFamily="49" charset="0"/>
              </a:rPr>
              <a:t>();</a:t>
            </a:r>
          </a:p>
          <a:p>
            <a:r>
              <a:rPr lang="en-US" sz="2000" dirty="0">
                <a:solidFill>
                  <a:srgbClr val="C586C0"/>
                </a:solidFill>
                <a:latin typeface="Menlo" panose="020B0609030804020204" pitchFamily="49" charset="0"/>
              </a:rPr>
              <a:t>  var</a:t>
            </a:r>
            <a:r>
              <a:rPr lang="en-US" sz="2000" dirty="0">
                <a:solidFill>
                  <a:srgbClr val="D4D4D4"/>
                </a:solidFill>
                <a:latin typeface="Menlo" panose="020B0609030804020204" pitchFamily="49" charset="0"/>
              </a:rPr>
              <a:t> fingerprint : </a:t>
            </a:r>
            <a:r>
              <a:rPr lang="en-US" sz="2000" dirty="0">
                <a:solidFill>
                  <a:srgbClr val="569CD6"/>
                </a:solidFill>
                <a:latin typeface="Menlo" panose="020B0609030804020204" pitchFamily="49" charset="0"/>
              </a:rPr>
              <a:t>Fingerprint</a:t>
            </a:r>
            <a:r>
              <a:rPr lang="en-US" sz="2000" dirty="0">
                <a:solidFill>
                  <a:srgbClr val="D4D4D4"/>
                </a:solidFill>
                <a:latin typeface="Menlo" panose="020B0609030804020204" pitchFamily="49" charset="0"/>
              </a:rPr>
              <a:t> := </a:t>
            </a:r>
            <a:r>
              <a:rPr lang="en-US" sz="2000" dirty="0" err="1">
                <a:solidFill>
                  <a:srgbClr val="DCDCAA"/>
                </a:solidFill>
                <a:latin typeface="Menlo" panose="020B0609030804020204" pitchFamily="49" charset="0"/>
              </a:rPr>
              <a:t>freshFingerprint</a:t>
            </a:r>
            <a:r>
              <a:rPr lang="en-US" sz="2000" dirty="0">
                <a:solidFill>
                  <a:srgbClr val="D4D4D4"/>
                </a:solidFill>
                <a:latin typeface="Menlo" panose="020B0609030804020204" pitchFamily="49" charset="0"/>
              </a:rPr>
              <a:t>();</a:t>
            </a:r>
          </a:p>
          <a:p>
            <a:r>
              <a:rPr lang="en-US" sz="2000" dirty="0">
                <a:solidFill>
                  <a:srgbClr val="C586C0"/>
                </a:solidFill>
                <a:latin typeface="Menlo" panose="020B0609030804020204" pitchFamily="49" charset="0"/>
              </a:rPr>
              <a:t>  var</a:t>
            </a:r>
            <a:r>
              <a:rPr lang="en-US" sz="2000" dirty="0">
                <a:solidFill>
                  <a:srgbClr val="D4D4D4"/>
                </a:solidFill>
                <a:latin typeface="Menlo" panose="020B0609030804020204" pitchFamily="49" charset="0"/>
              </a:rPr>
              <a:t> </a:t>
            </a:r>
            <a:r>
              <a:rPr lang="en-US" sz="2000" dirty="0" err="1">
                <a:solidFill>
                  <a:srgbClr val="D4D4D4"/>
                </a:solidFill>
                <a:latin typeface="Menlo" panose="020B0609030804020204" pitchFamily="49" charset="0"/>
              </a:rPr>
              <a:t>securityClearance</a:t>
            </a:r>
            <a:r>
              <a:rPr lang="en-US" sz="2000" dirty="0">
                <a:solidFill>
                  <a:srgbClr val="D4D4D4"/>
                </a:solidFill>
                <a:latin typeface="Menlo" panose="020B0609030804020204" pitchFamily="49" charset="0"/>
              </a:rPr>
              <a:t> : </a:t>
            </a:r>
            <a:r>
              <a:rPr lang="en-US" sz="2000" dirty="0" err="1">
                <a:solidFill>
                  <a:srgbClr val="569CD6"/>
                </a:solidFill>
                <a:latin typeface="Menlo" panose="020B0609030804020204" pitchFamily="49" charset="0"/>
              </a:rPr>
              <a:t>SecurityClearance</a:t>
            </a:r>
            <a:r>
              <a:rPr lang="en-US" sz="2000" dirty="0">
                <a:solidFill>
                  <a:srgbClr val="D4D4D4"/>
                </a:solidFill>
                <a:latin typeface="Menlo" panose="020B0609030804020204" pitchFamily="49" charset="0"/>
              </a:rPr>
              <a:t> := </a:t>
            </a:r>
            <a:r>
              <a:rPr lang="en-US" sz="2000" dirty="0" err="1">
                <a:solidFill>
                  <a:srgbClr val="DCDCAA"/>
                </a:solidFill>
                <a:latin typeface="Menlo" panose="020B0609030804020204" pitchFamily="49" charset="0"/>
              </a:rPr>
              <a:t>freshSecurityClearance</a:t>
            </a:r>
            <a:r>
              <a:rPr lang="en-US" sz="2000" dirty="0">
                <a:solidFill>
                  <a:srgbClr val="D4D4D4"/>
                </a:solidFill>
                <a:latin typeface="Menlo" panose="020B0609030804020204" pitchFamily="49" charset="0"/>
              </a:rPr>
              <a:t>();</a:t>
            </a:r>
          </a:p>
          <a:p>
            <a:r>
              <a:rPr lang="en-US" sz="2000" dirty="0">
                <a:solidFill>
                  <a:srgbClr val="C586C0"/>
                </a:solidFill>
                <a:latin typeface="Menlo" panose="020B0609030804020204" pitchFamily="49" charset="0"/>
              </a:rPr>
              <a:t>  var</a:t>
            </a:r>
            <a:r>
              <a:rPr lang="en-US" sz="2000" dirty="0">
                <a:solidFill>
                  <a:srgbClr val="D4D4D4"/>
                </a:solidFill>
                <a:latin typeface="Menlo" panose="020B0609030804020204" pitchFamily="49" charset="0"/>
              </a:rPr>
              <a:t> </a:t>
            </a:r>
            <a:r>
              <a:rPr lang="en-US" sz="2000" dirty="0" err="1">
                <a:solidFill>
                  <a:srgbClr val="D4D4D4"/>
                </a:solidFill>
                <a:latin typeface="Menlo" panose="020B0609030804020204" pitchFamily="49" charset="0"/>
              </a:rPr>
              <a:t>idStation</a:t>
            </a:r>
            <a:r>
              <a:rPr lang="en-US" sz="2000" dirty="0">
                <a:solidFill>
                  <a:srgbClr val="D4D4D4"/>
                </a:solidFill>
                <a:latin typeface="Menlo" panose="020B0609030804020204" pitchFamily="49" charset="0"/>
              </a:rPr>
              <a:t> : </a:t>
            </a:r>
            <a:r>
              <a:rPr lang="en-US" sz="2000" dirty="0" err="1">
                <a:solidFill>
                  <a:srgbClr val="569CD6"/>
                </a:solidFill>
                <a:latin typeface="Menlo" panose="020B0609030804020204" pitchFamily="49" charset="0"/>
              </a:rPr>
              <a:t>IdStation</a:t>
            </a:r>
            <a:r>
              <a:rPr lang="en-US" sz="2000" dirty="0">
                <a:solidFill>
                  <a:srgbClr val="D4D4D4"/>
                </a:solidFill>
                <a:latin typeface="Menlo" panose="020B0609030804020204" pitchFamily="49" charset="0"/>
              </a:rPr>
              <a:t> := </a:t>
            </a:r>
            <a:r>
              <a:rPr lang="en-US" sz="2000" dirty="0">
                <a:solidFill>
                  <a:srgbClr val="C586C0"/>
                </a:solidFill>
                <a:latin typeface="Menlo" panose="020B0609030804020204" pitchFamily="49" charset="0"/>
              </a:rPr>
              <a:t>new</a:t>
            </a:r>
            <a:r>
              <a:rPr lang="en-US" sz="2000" dirty="0">
                <a:solidFill>
                  <a:srgbClr val="D4D4D4"/>
                </a:solidFill>
                <a:latin typeface="Menlo" panose="020B0609030804020204" pitchFamily="49" charset="0"/>
              </a:rPr>
              <a:t> </a:t>
            </a:r>
            <a:r>
              <a:rPr lang="en-US" sz="2000" dirty="0" err="1">
                <a:solidFill>
                  <a:srgbClr val="D4D4D4"/>
                </a:solidFill>
                <a:latin typeface="Menlo" panose="020B0609030804020204" pitchFamily="49" charset="0"/>
              </a:rPr>
              <a:t>IdStation.</a:t>
            </a:r>
            <a:r>
              <a:rPr lang="en-US" sz="2000" dirty="0" err="1">
                <a:solidFill>
                  <a:srgbClr val="DCDCAA"/>
                </a:solidFill>
                <a:latin typeface="Menlo" panose="020B0609030804020204" pitchFamily="49" charset="0"/>
              </a:rPr>
              <a:t>IdStation</a:t>
            </a:r>
            <a:r>
              <a:rPr lang="en-US" sz="2000" dirty="0">
                <a:solidFill>
                  <a:srgbClr val="D4D4D4"/>
                </a:solidFill>
                <a:latin typeface="Menlo" panose="020B0609030804020204" pitchFamily="49" charset="0"/>
              </a:rPr>
              <a:t>(</a:t>
            </a:r>
            <a:r>
              <a:rPr lang="en-US" sz="2000" dirty="0" err="1">
                <a:solidFill>
                  <a:srgbClr val="D4D4D4"/>
                </a:solidFill>
                <a:latin typeface="Menlo" panose="020B0609030804020204" pitchFamily="49" charset="0"/>
              </a:rPr>
              <a:t>securityClearance</a:t>
            </a:r>
            <a:r>
              <a:rPr lang="en-US" sz="2000" dirty="0">
                <a:solidFill>
                  <a:srgbClr val="D4D4D4"/>
                </a:solidFill>
                <a:latin typeface="Menlo" panose="020B0609030804020204" pitchFamily="49" charset="0"/>
              </a:rPr>
              <a:t>);</a:t>
            </a:r>
          </a:p>
          <a:p>
            <a:br>
              <a:rPr lang="en-US" sz="2000" dirty="0">
                <a:solidFill>
                  <a:srgbClr val="D4D4D4"/>
                </a:solidFill>
                <a:latin typeface="Menlo" panose="020B0609030804020204" pitchFamily="49" charset="0"/>
              </a:rPr>
            </a:br>
            <a:r>
              <a:rPr lang="en-US" sz="2000" dirty="0">
                <a:solidFill>
                  <a:srgbClr val="D4D4D4"/>
                </a:solidFill>
                <a:latin typeface="Menlo" panose="020B0609030804020204" pitchFamily="49" charset="0"/>
              </a:rPr>
              <a:t>  </a:t>
            </a:r>
            <a:r>
              <a:rPr lang="en-US" sz="2000" dirty="0">
                <a:solidFill>
                  <a:srgbClr val="C586C0"/>
                </a:solidFill>
                <a:latin typeface="Menlo" panose="020B0609030804020204" pitchFamily="49" charset="0"/>
              </a:rPr>
              <a:t>var</a:t>
            </a:r>
            <a:r>
              <a:rPr lang="en-US" sz="2000" dirty="0">
                <a:solidFill>
                  <a:srgbClr val="D4D4D4"/>
                </a:solidFill>
                <a:latin typeface="Menlo" panose="020B0609030804020204" pitchFamily="49" charset="0"/>
              </a:rPr>
              <a:t> </a:t>
            </a:r>
            <a:r>
              <a:rPr lang="en-US" sz="2000" dirty="0" err="1">
                <a:solidFill>
                  <a:srgbClr val="D4D4D4"/>
                </a:solidFill>
                <a:latin typeface="Menlo" panose="020B0609030804020204" pitchFamily="49" charset="0"/>
              </a:rPr>
              <a:t>hasAccess</a:t>
            </a:r>
            <a:r>
              <a:rPr lang="en-US" sz="2000" dirty="0">
                <a:solidFill>
                  <a:srgbClr val="D4D4D4"/>
                </a:solidFill>
                <a:latin typeface="Menlo" panose="020B0609030804020204" pitchFamily="49" charset="0"/>
              </a:rPr>
              <a:t> : </a:t>
            </a:r>
            <a:r>
              <a:rPr lang="en-US" sz="2000" dirty="0">
                <a:solidFill>
                  <a:srgbClr val="569CD6"/>
                </a:solidFill>
                <a:latin typeface="Menlo" panose="020B0609030804020204" pitchFamily="49" charset="0"/>
              </a:rPr>
              <a:t>bool</a:t>
            </a:r>
            <a:r>
              <a:rPr lang="en-US" sz="2000" dirty="0">
                <a:solidFill>
                  <a:srgbClr val="D4D4D4"/>
                </a:solidFill>
                <a:latin typeface="Menlo" panose="020B0609030804020204" pitchFamily="49" charset="0"/>
              </a:rPr>
              <a:t> := </a:t>
            </a:r>
            <a:r>
              <a:rPr lang="en-US" sz="2000" dirty="0" err="1">
                <a:solidFill>
                  <a:srgbClr val="D4D4D4"/>
                </a:solidFill>
                <a:latin typeface="Menlo" panose="020B0609030804020204" pitchFamily="49" charset="0"/>
              </a:rPr>
              <a:t>idStation.</a:t>
            </a:r>
            <a:r>
              <a:rPr lang="en-US" sz="2000" dirty="0" err="1">
                <a:solidFill>
                  <a:srgbClr val="DCDCAA"/>
                </a:solidFill>
                <a:latin typeface="Menlo" panose="020B0609030804020204" pitchFamily="49" charset="0"/>
              </a:rPr>
              <a:t>hasAccess</a:t>
            </a:r>
            <a:r>
              <a:rPr lang="en-US" sz="2000" dirty="0">
                <a:solidFill>
                  <a:srgbClr val="D4D4D4"/>
                </a:solidFill>
                <a:latin typeface="Menlo" panose="020B0609030804020204" pitchFamily="49" charset="0"/>
              </a:rPr>
              <a:t>(token, fingerprint);</a:t>
            </a:r>
          </a:p>
          <a:p>
            <a:r>
              <a:rPr lang="en-US" sz="2000" dirty="0">
                <a:solidFill>
                  <a:srgbClr val="569CD6"/>
                </a:solidFill>
                <a:latin typeface="Menlo" panose="020B0609030804020204" pitchFamily="49" charset="0"/>
              </a:rPr>
              <a:t>  Assertions</a:t>
            </a:r>
            <a:r>
              <a:rPr lang="en-US" sz="2000" dirty="0">
                <a:solidFill>
                  <a:srgbClr val="D4D4D4"/>
                </a:solidFill>
                <a:latin typeface="Menlo" panose="020B0609030804020204" pitchFamily="49" charset="0"/>
              </a:rPr>
              <a:t>&lt;</a:t>
            </a:r>
            <a:r>
              <a:rPr lang="en-US" sz="2000" dirty="0">
                <a:solidFill>
                  <a:srgbClr val="569CD6"/>
                </a:solidFill>
                <a:latin typeface="Menlo" panose="020B0609030804020204" pitchFamily="49" charset="0"/>
              </a:rPr>
              <a:t>bool</a:t>
            </a:r>
            <a:r>
              <a:rPr lang="en-US" sz="2000" dirty="0">
                <a:solidFill>
                  <a:srgbClr val="D4D4D4"/>
                </a:solidFill>
                <a:latin typeface="Menlo" panose="020B0609030804020204" pitchFamily="49" charset="0"/>
              </a:rPr>
              <a:t>&gt;.</a:t>
            </a:r>
            <a:r>
              <a:rPr lang="en-US" sz="2000" dirty="0" err="1">
                <a:solidFill>
                  <a:srgbClr val="DCDCAA"/>
                </a:solidFill>
                <a:latin typeface="Menlo" panose="020B0609030804020204" pitchFamily="49" charset="0"/>
              </a:rPr>
              <a:t>assertTrue</a:t>
            </a:r>
            <a:r>
              <a:rPr lang="en-US" sz="2000" dirty="0">
                <a:solidFill>
                  <a:srgbClr val="D4D4D4"/>
                </a:solidFill>
                <a:latin typeface="Menlo" panose="020B0609030804020204" pitchFamily="49" charset="0"/>
              </a:rPr>
              <a:t>(</a:t>
            </a:r>
            <a:r>
              <a:rPr lang="en-US" sz="2000" dirty="0" err="1">
                <a:solidFill>
                  <a:srgbClr val="D4D4D4"/>
                </a:solidFill>
                <a:latin typeface="Menlo" panose="020B0609030804020204" pitchFamily="49" charset="0"/>
              </a:rPr>
              <a:t>idStation.alarm</a:t>
            </a:r>
            <a:r>
              <a:rPr lang="en-US" sz="2000" dirty="0">
                <a:solidFill>
                  <a:srgbClr val="D4D4D4"/>
                </a:solidFill>
                <a:latin typeface="Menlo" panose="020B0609030804020204" pitchFamily="49" charset="0"/>
              </a:rPr>
              <a:t>);</a:t>
            </a:r>
          </a:p>
          <a:p>
            <a:r>
              <a:rPr lang="en-US" sz="2000" dirty="0">
                <a:solidFill>
                  <a:srgbClr val="569CD6"/>
                </a:solidFill>
                <a:latin typeface="Menlo" panose="020B0609030804020204" pitchFamily="49" charset="0"/>
              </a:rPr>
              <a:t>  Assertions</a:t>
            </a:r>
            <a:r>
              <a:rPr lang="en-US" sz="2000" dirty="0">
                <a:solidFill>
                  <a:srgbClr val="D4D4D4"/>
                </a:solidFill>
                <a:latin typeface="Menlo" panose="020B0609030804020204" pitchFamily="49" charset="0"/>
              </a:rPr>
              <a:t>&lt;</a:t>
            </a:r>
            <a:r>
              <a:rPr lang="en-US" sz="2000" dirty="0">
                <a:solidFill>
                  <a:srgbClr val="569CD6"/>
                </a:solidFill>
                <a:latin typeface="Menlo" panose="020B0609030804020204" pitchFamily="49" charset="0"/>
              </a:rPr>
              <a:t>bool</a:t>
            </a:r>
            <a:r>
              <a:rPr lang="en-US" sz="2000" dirty="0">
                <a:solidFill>
                  <a:srgbClr val="D4D4D4"/>
                </a:solidFill>
                <a:latin typeface="Menlo" panose="020B0609030804020204" pitchFamily="49" charset="0"/>
              </a:rPr>
              <a:t>&gt;.</a:t>
            </a:r>
            <a:r>
              <a:rPr lang="en-US" sz="2000" dirty="0" err="1">
                <a:solidFill>
                  <a:srgbClr val="DCDCAA"/>
                </a:solidFill>
                <a:latin typeface="Menlo" panose="020B0609030804020204" pitchFamily="49" charset="0"/>
              </a:rPr>
              <a:t>assertFalse</a:t>
            </a:r>
            <a:r>
              <a:rPr lang="en-US" sz="2000" dirty="0">
                <a:solidFill>
                  <a:srgbClr val="D4D4D4"/>
                </a:solidFill>
                <a:latin typeface="Menlo" panose="020B0609030804020204" pitchFamily="49" charset="0"/>
              </a:rPr>
              <a:t>(</a:t>
            </a:r>
            <a:r>
              <a:rPr lang="en-US" sz="2000" dirty="0" err="1">
                <a:solidFill>
                  <a:srgbClr val="D4D4D4"/>
                </a:solidFill>
                <a:latin typeface="Menlo" panose="020B0609030804020204" pitchFamily="49" charset="0"/>
              </a:rPr>
              <a:t>hasAccess</a:t>
            </a:r>
            <a:r>
              <a:rPr lang="en-US" sz="2000" dirty="0">
                <a:solidFill>
                  <a:srgbClr val="D4D4D4"/>
                </a:solidFill>
                <a:latin typeface="Menlo" panose="020B0609030804020204" pitchFamily="49" charset="0"/>
              </a:rPr>
              <a:t>);</a:t>
            </a:r>
          </a:p>
          <a:p>
            <a:r>
              <a:rPr lang="en-US" sz="2000" dirty="0">
                <a:solidFill>
                  <a:srgbClr val="D4D4D4"/>
                </a:solidFill>
                <a:latin typeface="Menlo" panose="020B0609030804020204" pitchFamily="49" charset="0"/>
              </a:rPr>
              <a:t>}</a:t>
            </a:r>
            <a:endParaRPr lang="en-US" sz="2000" b="0" dirty="0">
              <a:solidFill>
                <a:srgbClr val="D4D4D4"/>
              </a:solidFill>
              <a:effectLst/>
              <a:latin typeface="Menlo" panose="020B0609030804020204" pitchFamily="49" charset="0"/>
            </a:endParaRPr>
          </a:p>
        </p:txBody>
      </p:sp>
      <p:sp>
        <p:nvSpPr>
          <p:cNvPr id="3" name="TextBox 2">
            <a:extLst>
              <a:ext uri="{FF2B5EF4-FFF2-40B4-BE49-F238E27FC236}">
                <a16:creationId xmlns:a16="http://schemas.microsoft.com/office/drawing/2014/main" id="{BFD0F5A7-0CDB-874A-8974-F05B7A761E19}"/>
              </a:ext>
            </a:extLst>
          </p:cNvPr>
          <p:cNvSpPr txBox="1"/>
          <p:nvPr/>
        </p:nvSpPr>
        <p:spPr>
          <a:xfrm>
            <a:off x="1801090" y="4932217"/>
            <a:ext cx="7869382" cy="1200329"/>
          </a:xfrm>
          <a:prstGeom prst="rect">
            <a:avLst/>
          </a:prstGeom>
          <a:noFill/>
        </p:spPr>
        <p:txBody>
          <a:bodyPr wrap="square" rtlCol="0">
            <a:spAutoFit/>
          </a:bodyPr>
          <a:lstStyle/>
          <a:p>
            <a:pPr algn="ctr"/>
            <a:r>
              <a:rPr lang="en-US" sz="3600" dirty="0" err="1"/>
              <a:t>Dafny</a:t>
            </a:r>
            <a:r>
              <a:rPr lang="en-US" sz="3600" dirty="0"/>
              <a:t> proves the assertions using only the </a:t>
            </a:r>
            <a:r>
              <a:rPr lang="en-US" sz="3600" b="1" dirty="0">
                <a:solidFill>
                  <a:schemeClr val="accent1"/>
                </a:solidFill>
              </a:rPr>
              <a:t>contracts</a:t>
            </a:r>
            <a:r>
              <a:rPr lang="en-US" sz="3600" dirty="0"/>
              <a:t> for the method calls</a:t>
            </a:r>
          </a:p>
        </p:txBody>
      </p:sp>
    </p:spTree>
    <p:extLst>
      <p:ext uri="{BB962C8B-B14F-4D97-AF65-F5344CB8AC3E}">
        <p14:creationId xmlns:p14="http://schemas.microsoft.com/office/powerpoint/2010/main" val="2589488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Moving Target Defense: A Digital Shell Game">
            <a:extLst>
              <a:ext uri="{FF2B5EF4-FFF2-40B4-BE49-F238E27FC236}">
                <a16:creationId xmlns:a16="http://schemas.microsoft.com/office/drawing/2014/main" id="{29EFA1DB-27DA-A740-ACA4-1206D6E17B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924"/>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093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3C8A68D-7274-4E42-A656-F216C50D8747}"/>
              </a:ext>
            </a:extLst>
          </p:cNvPr>
          <p:cNvPicPr>
            <a:picLocks noChangeAspect="1"/>
          </p:cNvPicPr>
          <p:nvPr/>
        </p:nvPicPr>
        <p:blipFill rotWithShape="1">
          <a:blip r:embed="rId3"/>
          <a:srcRect l="10344" r="10344"/>
          <a:stretch/>
        </p:blipFill>
        <p:spPr>
          <a:xfrm>
            <a:off x="1" y="10"/>
            <a:ext cx="9669642" cy="68579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94EE82F1-49BE-F747-A1E6-EE21875F8623}"/>
              </a:ext>
            </a:extLst>
          </p:cNvPr>
          <p:cNvSpPr txBox="1"/>
          <p:nvPr/>
        </p:nvSpPr>
        <p:spPr>
          <a:xfrm>
            <a:off x="5757863" y="3848663"/>
            <a:ext cx="6113525" cy="2609287"/>
          </a:xfrm>
          <a:prstGeom prst="rect">
            <a:avLst/>
          </a:prstGeom>
        </p:spPr>
        <p:txBody>
          <a:bodyPr vert="horz" lIns="91440" tIns="45720" rIns="91440" bIns="45720" rtlCol="0">
            <a:noAutofit/>
          </a:bodyPr>
          <a:lstStyle/>
          <a:p>
            <a:pPr algn="ctr" defTabSz="914400">
              <a:lnSpc>
                <a:spcPct val="90000"/>
              </a:lnSpc>
              <a:spcAft>
                <a:spcPts val="600"/>
              </a:spcAft>
            </a:pPr>
            <a:r>
              <a:rPr lang="en-US" sz="4000" dirty="0"/>
              <a:t>Designing high assurance systems is hard because failure risks reputation, safety, capital, etc.</a:t>
            </a:r>
          </a:p>
        </p:txBody>
      </p:sp>
    </p:spTree>
    <p:extLst>
      <p:ext uri="{BB962C8B-B14F-4D97-AF65-F5344CB8AC3E}">
        <p14:creationId xmlns:p14="http://schemas.microsoft.com/office/powerpoint/2010/main" val="3141707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38D1DD0-696E-8349-8925-6C13D5F97793}"/>
              </a:ext>
            </a:extLst>
          </p:cNvPr>
          <p:cNvPicPr>
            <a:picLocks noChangeAspect="1"/>
          </p:cNvPicPr>
          <p:nvPr/>
        </p:nvPicPr>
        <p:blipFill rotWithShape="1">
          <a:blip r:embed="rId3"/>
          <a:srcRect t="12777" b="42364"/>
          <a:stretch/>
        </p:blipFill>
        <p:spPr>
          <a:xfrm>
            <a:off x="1" y="10"/>
            <a:ext cx="9669642" cy="6857990"/>
          </a:xfrm>
          <a:prstGeom prst="rect">
            <a:avLst/>
          </a:prstGeom>
        </p:spPr>
      </p:pic>
      <p:sp>
        <p:nvSpPr>
          <p:cNvPr id="14"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DC9155AA-F30D-9B4B-B05E-258176C7BCD3}"/>
              </a:ext>
            </a:extLst>
          </p:cNvPr>
          <p:cNvSpPr txBox="1"/>
          <p:nvPr/>
        </p:nvSpPr>
        <p:spPr>
          <a:xfrm>
            <a:off x="5314950" y="3548626"/>
            <a:ext cx="6473951" cy="2713629"/>
          </a:xfrm>
          <a:prstGeom prst="rect">
            <a:avLst/>
          </a:prstGeom>
        </p:spPr>
        <p:txBody>
          <a:bodyPr vert="horz" lIns="91440" tIns="45720" rIns="91440" bIns="45720" rtlCol="0">
            <a:noAutofit/>
          </a:bodyPr>
          <a:lstStyle/>
          <a:p>
            <a:pPr algn="ctr" defTabSz="914400">
              <a:lnSpc>
                <a:spcPct val="90000"/>
              </a:lnSpc>
              <a:spcAft>
                <a:spcPts val="600"/>
              </a:spcAft>
            </a:pPr>
            <a:r>
              <a:rPr lang="en-US" sz="4000" dirty="0"/>
              <a:t>Code review and test are widely understood but only sample the input and output space which is not always sufficient for assurance </a:t>
            </a:r>
          </a:p>
        </p:txBody>
      </p:sp>
    </p:spTree>
    <p:extLst>
      <p:ext uri="{BB962C8B-B14F-4D97-AF65-F5344CB8AC3E}">
        <p14:creationId xmlns:p14="http://schemas.microsoft.com/office/powerpoint/2010/main" val="2241529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559D998-AB6C-46E1-B394-118E9A1E2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514F728-2617-D24D-B2D8-E4304D4ADA91}"/>
              </a:ext>
            </a:extLst>
          </p:cNvPr>
          <p:cNvPicPr>
            <a:picLocks noChangeAspect="1"/>
          </p:cNvPicPr>
          <p:nvPr/>
        </p:nvPicPr>
        <p:blipFill rotWithShape="1">
          <a:blip r:embed="rId3"/>
          <a:srcRect b="9896"/>
          <a:stretch/>
        </p:blipFill>
        <p:spPr>
          <a:xfrm>
            <a:off x="20" y="0"/>
            <a:ext cx="12191980" cy="6865943"/>
          </a:xfrm>
          <a:custGeom>
            <a:avLst/>
            <a:gdLst/>
            <a:ahLst/>
            <a:cxnLst/>
            <a:rect l="l" t="t" r="r" b="b"/>
            <a:pathLst>
              <a:path w="12192000" h="6857681">
                <a:moveTo>
                  <a:pt x="0" y="0"/>
                </a:moveTo>
                <a:lnTo>
                  <a:pt x="6033794" y="0"/>
                </a:lnTo>
                <a:lnTo>
                  <a:pt x="6104632" y="17448"/>
                </a:lnTo>
                <a:cubicBezTo>
                  <a:pt x="6167597" y="23966"/>
                  <a:pt x="6148747" y="27214"/>
                  <a:pt x="6198111" y="26888"/>
                </a:cubicBezTo>
                <a:cubicBezTo>
                  <a:pt x="6203032" y="26525"/>
                  <a:pt x="6212450" y="35708"/>
                  <a:pt x="6231511" y="33431"/>
                </a:cubicBezTo>
                <a:cubicBezTo>
                  <a:pt x="6261681" y="37362"/>
                  <a:pt x="6245025" y="48416"/>
                  <a:pt x="6283668" y="52056"/>
                </a:cubicBezTo>
                <a:cubicBezTo>
                  <a:pt x="6280095" y="55478"/>
                  <a:pt x="6317954" y="53783"/>
                  <a:pt x="6321602" y="65933"/>
                </a:cubicBezTo>
                <a:cubicBezTo>
                  <a:pt x="6338020" y="69803"/>
                  <a:pt x="6363241" y="73066"/>
                  <a:pt x="6382175" y="75274"/>
                </a:cubicBezTo>
                <a:cubicBezTo>
                  <a:pt x="6410543" y="81224"/>
                  <a:pt x="6424665" y="87641"/>
                  <a:pt x="6428857" y="91880"/>
                </a:cubicBezTo>
                <a:cubicBezTo>
                  <a:pt x="6457257" y="98611"/>
                  <a:pt x="6454186" y="99822"/>
                  <a:pt x="6491478" y="114104"/>
                </a:cubicBezTo>
                <a:cubicBezTo>
                  <a:pt x="6513363" y="108974"/>
                  <a:pt x="6532168" y="120070"/>
                  <a:pt x="6541328" y="130204"/>
                </a:cubicBezTo>
                <a:cubicBezTo>
                  <a:pt x="6566101" y="139804"/>
                  <a:pt x="6619910" y="162727"/>
                  <a:pt x="6655300" y="165762"/>
                </a:cubicBezTo>
                <a:cubicBezTo>
                  <a:pt x="6709422" y="165032"/>
                  <a:pt x="6694278" y="176304"/>
                  <a:pt x="6718357" y="184874"/>
                </a:cubicBezTo>
                <a:cubicBezTo>
                  <a:pt x="6737101" y="195527"/>
                  <a:pt x="6734493" y="186329"/>
                  <a:pt x="6754054" y="199796"/>
                </a:cubicBezTo>
                <a:lnTo>
                  <a:pt x="6790284" y="215417"/>
                </a:lnTo>
                <a:lnTo>
                  <a:pt x="6833979" y="239878"/>
                </a:lnTo>
                <a:lnTo>
                  <a:pt x="6843981" y="246602"/>
                </a:lnTo>
                <a:cubicBezTo>
                  <a:pt x="6849111" y="246626"/>
                  <a:pt x="6852366" y="247045"/>
                  <a:pt x="6854445" y="247782"/>
                </a:cubicBezTo>
                <a:cubicBezTo>
                  <a:pt x="6854496" y="247881"/>
                  <a:pt x="6854549" y="247980"/>
                  <a:pt x="6854600" y="248079"/>
                </a:cubicBezTo>
                <a:lnTo>
                  <a:pt x="6869364" y="251040"/>
                </a:lnTo>
                <a:cubicBezTo>
                  <a:pt x="6886479" y="251404"/>
                  <a:pt x="6920818" y="277370"/>
                  <a:pt x="6937072" y="276678"/>
                </a:cubicBezTo>
                <a:cubicBezTo>
                  <a:pt x="6944247" y="293133"/>
                  <a:pt x="6941053" y="265766"/>
                  <a:pt x="6968404" y="280704"/>
                </a:cubicBezTo>
                <a:cubicBezTo>
                  <a:pt x="6980596" y="282696"/>
                  <a:pt x="6985722" y="284716"/>
                  <a:pt x="6995938" y="286247"/>
                </a:cubicBezTo>
                <a:cubicBezTo>
                  <a:pt x="6996079" y="286667"/>
                  <a:pt x="7029560" y="289467"/>
                  <a:pt x="7029701" y="289887"/>
                </a:cubicBezTo>
                <a:lnTo>
                  <a:pt x="7054104" y="293980"/>
                </a:lnTo>
                <a:lnTo>
                  <a:pt x="7059678" y="296051"/>
                </a:lnTo>
                <a:lnTo>
                  <a:pt x="7092167" y="292851"/>
                </a:lnTo>
                <a:lnTo>
                  <a:pt x="7108387" y="292672"/>
                </a:lnTo>
                <a:lnTo>
                  <a:pt x="7114139" y="289579"/>
                </a:lnTo>
                <a:cubicBezTo>
                  <a:pt x="7119705" y="287930"/>
                  <a:pt x="7126840" y="287741"/>
                  <a:pt x="7137488" y="290860"/>
                </a:cubicBezTo>
                <a:lnTo>
                  <a:pt x="7139729" y="292153"/>
                </a:lnTo>
                <a:lnTo>
                  <a:pt x="7172532" y="286561"/>
                </a:lnTo>
                <a:cubicBezTo>
                  <a:pt x="7179544" y="284784"/>
                  <a:pt x="7207552" y="294171"/>
                  <a:pt x="7213458" y="290616"/>
                </a:cubicBezTo>
                <a:cubicBezTo>
                  <a:pt x="7269364" y="295457"/>
                  <a:pt x="7303569" y="278925"/>
                  <a:pt x="7371827" y="290351"/>
                </a:cubicBezTo>
                <a:cubicBezTo>
                  <a:pt x="7417519" y="294938"/>
                  <a:pt x="7443196" y="294841"/>
                  <a:pt x="7472683" y="298450"/>
                </a:cubicBezTo>
                <a:cubicBezTo>
                  <a:pt x="7502170" y="302059"/>
                  <a:pt x="7529752" y="308462"/>
                  <a:pt x="7548749" y="312007"/>
                </a:cubicBezTo>
                <a:cubicBezTo>
                  <a:pt x="7567746" y="315552"/>
                  <a:pt x="7562619" y="317217"/>
                  <a:pt x="7586664" y="319723"/>
                </a:cubicBezTo>
                <a:cubicBezTo>
                  <a:pt x="7610709" y="322229"/>
                  <a:pt x="7669675" y="320322"/>
                  <a:pt x="7693021" y="327043"/>
                </a:cubicBezTo>
                <a:cubicBezTo>
                  <a:pt x="7718238" y="326359"/>
                  <a:pt x="7721537" y="337391"/>
                  <a:pt x="7735314" y="336075"/>
                </a:cubicBezTo>
                <a:cubicBezTo>
                  <a:pt x="7806549" y="352546"/>
                  <a:pt x="7865892" y="349618"/>
                  <a:pt x="7952583" y="346950"/>
                </a:cubicBezTo>
                <a:cubicBezTo>
                  <a:pt x="8009730" y="351831"/>
                  <a:pt x="8008698" y="354607"/>
                  <a:pt x="8033745" y="357420"/>
                </a:cubicBezTo>
                <a:cubicBezTo>
                  <a:pt x="8041390" y="360247"/>
                  <a:pt x="8045181" y="350414"/>
                  <a:pt x="8052068" y="354306"/>
                </a:cubicBezTo>
                <a:lnTo>
                  <a:pt x="8087434" y="359505"/>
                </a:lnTo>
                <a:lnTo>
                  <a:pt x="8113399" y="369645"/>
                </a:lnTo>
                <a:lnTo>
                  <a:pt x="8137804" y="376078"/>
                </a:lnTo>
                <a:lnTo>
                  <a:pt x="8167138" y="378809"/>
                </a:lnTo>
                <a:cubicBezTo>
                  <a:pt x="8176124" y="381225"/>
                  <a:pt x="8176713" y="389019"/>
                  <a:pt x="8188557" y="388892"/>
                </a:cubicBezTo>
                <a:cubicBezTo>
                  <a:pt x="8224517" y="394064"/>
                  <a:pt x="8289287" y="398547"/>
                  <a:pt x="8338182" y="404244"/>
                </a:cubicBezTo>
                <a:cubicBezTo>
                  <a:pt x="8362404" y="400849"/>
                  <a:pt x="8397142" y="407351"/>
                  <a:pt x="8407187" y="417040"/>
                </a:cubicBezTo>
                <a:cubicBezTo>
                  <a:pt x="8419182" y="419735"/>
                  <a:pt x="8448098" y="419784"/>
                  <a:pt x="8459765" y="417876"/>
                </a:cubicBezTo>
                <a:cubicBezTo>
                  <a:pt x="8470121" y="418155"/>
                  <a:pt x="8471999" y="421843"/>
                  <a:pt x="8485759" y="423277"/>
                </a:cubicBezTo>
                <a:cubicBezTo>
                  <a:pt x="8500778" y="426656"/>
                  <a:pt x="8533354" y="442668"/>
                  <a:pt x="8547497" y="447675"/>
                </a:cubicBezTo>
                <a:cubicBezTo>
                  <a:pt x="8561640" y="452682"/>
                  <a:pt x="8547256" y="447497"/>
                  <a:pt x="8570615" y="453317"/>
                </a:cubicBezTo>
                <a:cubicBezTo>
                  <a:pt x="8578949" y="455301"/>
                  <a:pt x="8577204" y="463036"/>
                  <a:pt x="8595122" y="466725"/>
                </a:cubicBezTo>
                <a:cubicBezTo>
                  <a:pt x="8613041" y="470415"/>
                  <a:pt x="8653176" y="474680"/>
                  <a:pt x="8678126" y="475454"/>
                </a:cubicBezTo>
                <a:cubicBezTo>
                  <a:pt x="8706000" y="462935"/>
                  <a:pt x="8696233" y="479979"/>
                  <a:pt x="8747203" y="464224"/>
                </a:cubicBezTo>
                <a:cubicBezTo>
                  <a:pt x="8748514" y="466239"/>
                  <a:pt x="8769343" y="465372"/>
                  <a:pt x="8790692" y="466720"/>
                </a:cubicBezTo>
                <a:cubicBezTo>
                  <a:pt x="8812041" y="468068"/>
                  <a:pt x="8857501" y="479363"/>
                  <a:pt x="8875298" y="472310"/>
                </a:cubicBezTo>
                <a:lnTo>
                  <a:pt x="9032306" y="471571"/>
                </a:lnTo>
                <a:lnTo>
                  <a:pt x="9122435" y="483407"/>
                </a:lnTo>
                <a:cubicBezTo>
                  <a:pt x="9153775" y="485302"/>
                  <a:pt x="9159039" y="493942"/>
                  <a:pt x="9179171" y="490552"/>
                </a:cubicBezTo>
                <a:cubicBezTo>
                  <a:pt x="9213108" y="492737"/>
                  <a:pt x="9191622" y="508779"/>
                  <a:pt x="9230778" y="495862"/>
                </a:cubicBezTo>
                <a:cubicBezTo>
                  <a:pt x="9220076" y="509598"/>
                  <a:pt x="9249178" y="492136"/>
                  <a:pt x="9269314" y="503195"/>
                </a:cubicBezTo>
                <a:cubicBezTo>
                  <a:pt x="9297556" y="495041"/>
                  <a:pt x="9326591" y="505312"/>
                  <a:pt x="9343734" y="506508"/>
                </a:cubicBezTo>
                <a:cubicBezTo>
                  <a:pt x="9360877" y="507704"/>
                  <a:pt x="9347612" y="511465"/>
                  <a:pt x="9372172" y="510372"/>
                </a:cubicBezTo>
                <a:lnTo>
                  <a:pt x="9406856" y="515908"/>
                </a:lnTo>
                <a:cubicBezTo>
                  <a:pt x="9405045" y="511337"/>
                  <a:pt x="9410063" y="512684"/>
                  <a:pt x="9423824" y="513399"/>
                </a:cubicBezTo>
                <a:lnTo>
                  <a:pt x="9460782" y="509325"/>
                </a:lnTo>
                <a:lnTo>
                  <a:pt x="9486144" y="513434"/>
                </a:lnTo>
                <a:cubicBezTo>
                  <a:pt x="9489544" y="513295"/>
                  <a:pt x="9513720" y="508821"/>
                  <a:pt x="9513235" y="505310"/>
                </a:cubicBezTo>
                <a:cubicBezTo>
                  <a:pt x="9539685" y="520038"/>
                  <a:pt x="9542332" y="510786"/>
                  <a:pt x="9569455" y="507032"/>
                </a:cubicBezTo>
                <a:cubicBezTo>
                  <a:pt x="9592710" y="508415"/>
                  <a:pt x="9572665" y="508880"/>
                  <a:pt x="9628861" y="510620"/>
                </a:cubicBezTo>
                <a:cubicBezTo>
                  <a:pt x="9650737" y="526789"/>
                  <a:pt x="9635011" y="498901"/>
                  <a:pt x="9677951" y="521543"/>
                </a:cubicBezTo>
                <a:cubicBezTo>
                  <a:pt x="9680053" y="519778"/>
                  <a:pt x="9706563" y="521397"/>
                  <a:pt x="9720438" y="523172"/>
                </a:cubicBezTo>
                <a:cubicBezTo>
                  <a:pt x="9734313" y="524947"/>
                  <a:pt x="9746849" y="522784"/>
                  <a:pt x="9761204" y="532196"/>
                </a:cubicBezTo>
                <a:cubicBezTo>
                  <a:pt x="9771692" y="535091"/>
                  <a:pt x="9752949" y="530854"/>
                  <a:pt x="9785747" y="535781"/>
                </a:cubicBezTo>
                <a:cubicBezTo>
                  <a:pt x="9818545" y="540708"/>
                  <a:pt x="9925449" y="557390"/>
                  <a:pt x="9957993" y="561756"/>
                </a:cubicBezTo>
                <a:cubicBezTo>
                  <a:pt x="9990537" y="566122"/>
                  <a:pt x="9967648" y="568686"/>
                  <a:pt x="9981009" y="569119"/>
                </a:cubicBezTo>
                <a:cubicBezTo>
                  <a:pt x="9994370" y="569552"/>
                  <a:pt x="10023139" y="562486"/>
                  <a:pt x="10038159" y="564356"/>
                </a:cubicBezTo>
                <a:cubicBezTo>
                  <a:pt x="10057015" y="566262"/>
                  <a:pt x="10059811" y="573563"/>
                  <a:pt x="10071129" y="573194"/>
                </a:cubicBezTo>
                <a:cubicBezTo>
                  <a:pt x="10081593" y="562977"/>
                  <a:pt x="10092704" y="563090"/>
                  <a:pt x="10110830" y="569286"/>
                </a:cubicBezTo>
                <a:cubicBezTo>
                  <a:pt x="10144643" y="572070"/>
                  <a:pt x="10144670" y="561560"/>
                  <a:pt x="10177323" y="563075"/>
                </a:cubicBezTo>
                <a:cubicBezTo>
                  <a:pt x="10191652" y="562496"/>
                  <a:pt x="10199318" y="565790"/>
                  <a:pt x="10223224" y="562516"/>
                </a:cubicBezTo>
                <a:cubicBezTo>
                  <a:pt x="10240245" y="563214"/>
                  <a:pt x="10274444" y="564970"/>
                  <a:pt x="10297489" y="554688"/>
                </a:cubicBezTo>
                <a:cubicBezTo>
                  <a:pt x="10322484" y="553379"/>
                  <a:pt x="10304332" y="552915"/>
                  <a:pt x="10331612" y="555505"/>
                </a:cubicBezTo>
                <a:cubicBezTo>
                  <a:pt x="10364938" y="556023"/>
                  <a:pt x="10378810" y="549792"/>
                  <a:pt x="10398068" y="551274"/>
                </a:cubicBezTo>
                <a:cubicBezTo>
                  <a:pt x="10410608" y="547019"/>
                  <a:pt x="10396406" y="552090"/>
                  <a:pt x="10444604" y="546749"/>
                </a:cubicBezTo>
                <a:cubicBezTo>
                  <a:pt x="10463706" y="556208"/>
                  <a:pt x="10480046" y="543272"/>
                  <a:pt x="10496391" y="545310"/>
                </a:cubicBezTo>
                <a:cubicBezTo>
                  <a:pt x="10522313" y="544276"/>
                  <a:pt x="10586025" y="544389"/>
                  <a:pt x="10609659" y="542925"/>
                </a:cubicBezTo>
                <a:cubicBezTo>
                  <a:pt x="10633293" y="541461"/>
                  <a:pt x="10608137" y="539280"/>
                  <a:pt x="10638198" y="536528"/>
                </a:cubicBezTo>
                <a:cubicBezTo>
                  <a:pt x="10693566" y="548777"/>
                  <a:pt x="10724464" y="526732"/>
                  <a:pt x="10780502" y="524034"/>
                </a:cubicBezTo>
                <a:cubicBezTo>
                  <a:pt x="10814519" y="506962"/>
                  <a:pt x="10838626" y="524696"/>
                  <a:pt x="10875821" y="511631"/>
                </a:cubicBezTo>
                <a:cubicBezTo>
                  <a:pt x="10900992" y="507636"/>
                  <a:pt x="10904648" y="511453"/>
                  <a:pt x="10918825" y="509588"/>
                </a:cubicBezTo>
                <a:cubicBezTo>
                  <a:pt x="10933002" y="507723"/>
                  <a:pt x="10948992" y="503227"/>
                  <a:pt x="10960884" y="500440"/>
                </a:cubicBezTo>
                <a:cubicBezTo>
                  <a:pt x="10967249" y="504078"/>
                  <a:pt x="11016720" y="497668"/>
                  <a:pt x="11015578" y="492864"/>
                </a:cubicBezTo>
                <a:cubicBezTo>
                  <a:pt x="11022928" y="494510"/>
                  <a:pt x="11043247" y="500882"/>
                  <a:pt x="11045541" y="493276"/>
                </a:cubicBezTo>
                <a:cubicBezTo>
                  <a:pt x="11083069" y="493195"/>
                  <a:pt x="11104152" y="492128"/>
                  <a:pt x="11136980" y="502266"/>
                </a:cubicBezTo>
                <a:cubicBezTo>
                  <a:pt x="11160311" y="506043"/>
                  <a:pt x="11144016" y="504016"/>
                  <a:pt x="11158537" y="506413"/>
                </a:cubicBezTo>
                <a:cubicBezTo>
                  <a:pt x="11173058" y="508810"/>
                  <a:pt x="11197248" y="504516"/>
                  <a:pt x="11220930" y="503946"/>
                </a:cubicBezTo>
                <a:cubicBezTo>
                  <a:pt x="11244941" y="504078"/>
                  <a:pt x="11272916" y="508160"/>
                  <a:pt x="11290697" y="509588"/>
                </a:cubicBezTo>
                <a:cubicBezTo>
                  <a:pt x="11308478" y="511016"/>
                  <a:pt x="11312720" y="510673"/>
                  <a:pt x="11327615" y="512515"/>
                </a:cubicBezTo>
                <a:cubicBezTo>
                  <a:pt x="11352471" y="509065"/>
                  <a:pt x="11373358" y="510883"/>
                  <a:pt x="11391973" y="518258"/>
                </a:cubicBezTo>
                <a:cubicBezTo>
                  <a:pt x="11406458" y="520151"/>
                  <a:pt x="11399034" y="524460"/>
                  <a:pt x="11409760" y="526257"/>
                </a:cubicBezTo>
                <a:cubicBezTo>
                  <a:pt x="11420486" y="528054"/>
                  <a:pt x="11427325" y="519930"/>
                  <a:pt x="11456330" y="521896"/>
                </a:cubicBezTo>
                <a:cubicBezTo>
                  <a:pt x="11466649" y="522293"/>
                  <a:pt x="11466304" y="529914"/>
                  <a:pt x="11488341" y="531019"/>
                </a:cubicBezTo>
                <a:cubicBezTo>
                  <a:pt x="11510378" y="532124"/>
                  <a:pt x="11598983" y="536881"/>
                  <a:pt x="11631415" y="538053"/>
                </a:cubicBezTo>
                <a:cubicBezTo>
                  <a:pt x="11663847" y="539225"/>
                  <a:pt x="11650717" y="536007"/>
                  <a:pt x="11666264" y="535672"/>
                </a:cubicBezTo>
                <a:cubicBezTo>
                  <a:pt x="11681811" y="535337"/>
                  <a:pt x="11700204" y="526934"/>
                  <a:pt x="11724698" y="536041"/>
                </a:cubicBezTo>
                <a:cubicBezTo>
                  <a:pt x="11743020" y="531196"/>
                  <a:pt x="11743491" y="542315"/>
                  <a:pt x="11763807" y="545183"/>
                </a:cubicBezTo>
                <a:cubicBezTo>
                  <a:pt x="11775016" y="549241"/>
                  <a:pt x="11789046" y="548064"/>
                  <a:pt x="11798300" y="550863"/>
                </a:cubicBezTo>
                <a:cubicBezTo>
                  <a:pt x="11807554" y="553662"/>
                  <a:pt x="11814870" y="554166"/>
                  <a:pt x="11821716" y="557213"/>
                </a:cubicBezTo>
                <a:cubicBezTo>
                  <a:pt x="11828562" y="560260"/>
                  <a:pt x="11830643" y="566367"/>
                  <a:pt x="11839374" y="569145"/>
                </a:cubicBezTo>
                <a:cubicBezTo>
                  <a:pt x="11848105" y="571923"/>
                  <a:pt x="11861759" y="576813"/>
                  <a:pt x="11871722" y="578644"/>
                </a:cubicBezTo>
                <a:cubicBezTo>
                  <a:pt x="11881685" y="580475"/>
                  <a:pt x="11880173" y="577641"/>
                  <a:pt x="11899154" y="580133"/>
                </a:cubicBezTo>
                <a:cubicBezTo>
                  <a:pt x="11930093" y="585454"/>
                  <a:pt x="11957956" y="589309"/>
                  <a:pt x="11992753" y="588833"/>
                </a:cubicBezTo>
                <a:cubicBezTo>
                  <a:pt x="11999276" y="598540"/>
                  <a:pt x="12009663" y="594134"/>
                  <a:pt x="12023554" y="588997"/>
                </a:cubicBezTo>
                <a:cubicBezTo>
                  <a:pt x="12049522" y="596077"/>
                  <a:pt x="12093380" y="601562"/>
                  <a:pt x="12137802" y="617391"/>
                </a:cubicBezTo>
                <a:cubicBezTo>
                  <a:pt x="12156710" y="627093"/>
                  <a:pt x="12160884" y="628759"/>
                  <a:pt x="12174434" y="631430"/>
                </a:cubicBezTo>
                <a:lnTo>
                  <a:pt x="12192000" y="634770"/>
                </a:lnTo>
                <a:lnTo>
                  <a:pt x="12192000" y="6857681"/>
                </a:lnTo>
                <a:lnTo>
                  <a:pt x="9979612" y="6857681"/>
                </a:lnTo>
                <a:lnTo>
                  <a:pt x="9971269" y="6854457"/>
                </a:lnTo>
                <a:cubicBezTo>
                  <a:pt x="9959912" y="6851181"/>
                  <a:pt x="9949163" y="6849764"/>
                  <a:pt x="9939502" y="6851921"/>
                </a:cubicBezTo>
                <a:cubicBezTo>
                  <a:pt x="9891606" y="6835635"/>
                  <a:pt x="9864404" y="6844006"/>
                  <a:pt x="9834453" y="6832151"/>
                </a:cubicBezTo>
                <a:cubicBezTo>
                  <a:pt x="9804501" y="6820296"/>
                  <a:pt x="9801374" y="6798259"/>
                  <a:pt x="9759795" y="6780787"/>
                </a:cubicBezTo>
                <a:cubicBezTo>
                  <a:pt x="9718217" y="6763314"/>
                  <a:pt x="9629817" y="6740362"/>
                  <a:pt x="9584980" y="6727313"/>
                </a:cubicBezTo>
                <a:cubicBezTo>
                  <a:pt x="9546420" y="6722010"/>
                  <a:pt x="9530408" y="6725469"/>
                  <a:pt x="9490770" y="6702489"/>
                </a:cubicBezTo>
                <a:cubicBezTo>
                  <a:pt x="9443320" y="6701025"/>
                  <a:pt x="9424336" y="6690023"/>
                  <a:pt x="9380405" y="6676541"/>
                </a:cubicBezTo>
                <a:cubicBezTo>
                  <a:pt x="9335978" y="6675243"/>
                  <a:pt x="9297645" y="6680915"/>
                  <a:pt x="9259939" y="6674414"/>
                </a:cubicBezTo>
                <a:cubicBezTo>
                  <a:pt x="9244772" y="6679394"/>
                  <a:pt x="9230416" y="6681084"/>
                  <a:pt x="9216296" y="6672209"/>
                </a:cubicBezTo>
                <a:cubicBezTo>
                  <a:pt x="9174886" y="6673387"/>
                  <a:pt x="9165078" y="6684906"/>
                  <a:pt x="9138624" y="6674601"/>
                </a:cubicBezTo>
                <a:cubicBezTo>
                  <a:pt x="9108454" y="6672027"/>
                  <a:pt x="9060163" y="6657862"/>
                  <a:pt x="9035273" y="6656766"/>
                </a:cubicBezTo>
                <a:cubicBezTo>
                  <a:pt x="9043993" y="6670577"/>
                  <a:pt x="8988276" y="6655711"/>
                  <a:pt x="8989286" y="6668016"/>
                </a:cubicBezTo>
                <a:cubicBezTo>
                  <a:pt x="8965548" y="6651220"/>
                  <a:pt x="8960144" y="6673151"/>
                  <a:pt x="8932387" y="6668707"/>
                </a:cubicBezTo>
                <a:cubicBezTo>
                  <a:pt x="8918435" y="6662528"/>
                  <a:pt x="8909159" y="6661716"/>
                  <a:pt x="8898375" y="6669282"/>
                </a:cubicBezTo>
                <a:cubicBezTo>
                  <a:pt x="8833747" y="6639096"/>
                  <a:pt x="8863155" y="6669089"/>
                  <a:pt x="8806495" y="6658618"/>
                </a:cubicBezTo>
                <a:cubicBezTo>
                  <a:pt x="8757168" y="6647242"/>
                  <a:pt x="8702613" y="6640665"/>
                  <a:pt x="8650927" y="6611139"/>
                </a:cubicBezTo>
                <a:cubicBezTo>
                  <a:pt x="8640770" y="6602610"/>
                  <a:pt x="8619775" y="6599998"/>
                  <a:pt x="8604033" y="6605300"/>
                </a:cubicBezTo>
                <a:cubicBezTo>
                  <a:pt x="8601324" y="6606213"/>
                  <a:pt x="8598878" y="6607331"/>
                  <a:pt x="8596767" y="6608618"/>
                </a:cubicBezTo>
                <a:cubicBezTo>
                  <a:pt x="8565299" y="6587556"/>
                  <a:pt x="8548876" y="6598771"/>
                  <a:pt x="8533762" y="6584302"/>
                </a:cubicBezTo>
                <a:cubicBezTo>
                  <a:pt x="8487059" y="6579247"/>
                  <a:pt x="8451683" y="6594395"/>
                  <a:pt x="8437660" y="6581725"/>
                </a:cubicBezTo>
                <a:cubicBezTo>
                  <a:pt x="8414209" y="6582991"/>
                  <a:pt x="8383722" y="6598678"/>
                  <a:pt x="8364494" y="6585073"/>
                </a:cubicBezTo>
                <a:cubicBezTo>
                  <a:pt x="8363342" y="6596536"/>
                  <a:pt x="8336540" y="6576888"/>
                  <a:pt x="8323751" y="6584665"/>
                </a:cubicBezTo>
                <a:cubicBezTo>
                  <a:pt x="8314841" y="6591411"/>
                  <a:pt x="8304634" y="6587022"/>
                  <a:pt x="8293791" y="6586903"/>
                </a:cubicBezTo>
                <a:cubicBezTo>
                  <a:pt x="8280721" y="6592424"/>
                  <a:pt x="8232642" y="6585021"/>
                  <a:pt x="8219223" y="6578961"/>
                </a:cubicBezTo>
                <a:cubicBezTo>
                  <a:pt x="8185638" y="6557431"/>
                  <a:pt x="8123924" y="6576522"/>
                  <a:pt x="8096330" y="6560092"/>
                </a:cubicBezTo>
                <a:cubicBezTo>
                  <a:pt x="8087121" y="6557869"/>
                  <a:pt x="8078422" y="6557144"/>
                  <a:pt x="8070086" y="6557355"/>
                </a:cubicBezTo>
                <a:lnTo>
                  <a:pt x="8047207" y="6560092"/>
                </a:lnTo>
                <a:lnTo>
                  <a:pt x="8041620" y="6565163"/>
                </a:lnTo>
                <a:lnTo>
                  <a:pt x="8027134" y="6564473"/>
                </a:lnTo>
                <a:lnTo>
                  <a:pt x="8023214" y="6565355"/>
                </a:lnTo>
                <a:cubicBezTo>
                  <a:pt x="8015729" y="6567060"/>
                  <a:pt x="8008307" y="6568574"/>
                  <a:pt x="8000801" y="6569339"/>
                </a:cubicBezTo>
                <a:cubicBezTo>
                  <a:pt x="8005606" y="6544751"/>
                  <a:pt x="7937754" y="6571777"/>
                  <a:pt x="7954618" y="6551428"/>
                </a:cubicBezTo>
                <a:cubicBezTo>
                  <a:pt x="7914215" y="6551344"/>
                  <a:pt x="7940865" y="6531998"/>
                  <a:pt x="7896427" y="6551123"/>
                </a:cubicBezTo>
                <a:lnTo>
                  <a:pt x="7643090" y="6532163"/>
                </a:lnTo>
                <a:cubicBezTo>
                  <a:pt x="7673996" y="6576436"/>
                  <a:pt x="7562550" y="6494154"/>
                  <a:pt x="7553164" y="6525457"/>
                </a:cubicBezTo>
                <a:cubicBezTo>
                  <a:pt x="7546247" y="6496957"/>
                  <a:pt x="7465610" y="6497391"/>
                  <a:pt x="7421154" y="6476273"/>
                </a:cubicBezTo>
                <a:cubicBezTo>
                  <a:pt x="7361551" y="6472649"/>
                  <a:pt x="7315144" y="6450550"/>
                  <a:pt x="7255968" y="6462166"/>
                </a:cubicBezTo>
                <a:cubicBezTo>
                  <a:pt x="7253251" y="6458417"/>
                  <a:pt x="7249451" y="6455333"/>
                  <a:pt x="7244911" y="6452730"/>
                </a:cubicBezTo>
                <a:lnTo>
                  <a:pt x="7230265" y="6446549"/>
                </a:lnTo>
                <a:lnTo>
                  <a:pt x="7227815" y="6447125"/>
                </a:lnTo>
                <a:cubicBezTo>
                  <a:pt x="7217801" y="6447570"/>
                  <a:pt x="7212312" y="6446146"/>
                  <a:pt x="7208840" y="6443899"/>
                </a:cubicBezTo>
                <a:lnTo>
                  <a:pt x="7205995" y="6440529"/>
                </a:lnTo>
                <a:lnTo>
                  <a:pt x="7193384" y="6437481"/>
                </a:lnTo>
                <a:lnTo>
                  <a:pt x="7169652" y="6429226"/>
                </a:lnTo>
                <a:lnTo>
                  <a:pt x="7164173" y="6429791"/>
                </a:lnTo>
                <a:lnTo>
                  <a:pt x="7126763" y="6420626"/>
                </a:lnTo>
                <a:lnTo>
                  <a:pt x="7125753" y="6421501"/>
                </a:lnTo>
                <a:cubicBezTo>
                  <a:pt x="7122639" y="6423254"/>
                  <a:pt x="7118733" y="6424154"/>
                  <a:pt x="7113057" y="6423293"/>
                </a:cubicBezTo>
                <a:cubicBezTo>
                  <a:pt x="7114552" y="6439288"/>
                  <a:pt x="7106783" y="6428384"/>
                  <a:pt x="7089914" y="6424434"/>
                </a:cubicBezTo>
                <a:cubicBezTo>
                  <a:pt x="7088470" y="6448394"/>
                  <a:pt x="7044915" y="6428308"/>
                  <a:pt x="7030458" y="6439456"/>
                </a:cubicBezTo>
                <a:cubicBezTo>
                  <a:pt x="7018098" y="6436014"/>
                  <a:pt x="7005002" y="6432811"/>
                  <a:pt x="6991398" y="6430012"/>
                </a:cubicBezTo>
                <a:lnTo>
                  <a:pt x="6983250" y="6428652"/>
                </a:lnTo>
                <a:lnTo>
                  <a:pt x="6982969" y="6428851"/>
                </a:lnTo>
                <a:cubicBezTo>
                  <a:pt x="6980946" y="6429033"/>
                  <a:pt x="6978171" y="6428766"/>
                  <a:pt x="6974140" y="6427864"/>
                </a:cubicBezTo>
                <a:lnTo>
                  <a:pt x="6968396" y="6426177"/>
                </a:lnTo>
                <a:lnTo>
                  <a:pt x="6952590" y="6423541"/>
                </a:lnTo>
                <a:lnTo>
                  <a:pt x="6946361" y="6424122"/>
                </a:lnTo>
                <a:lnTo>
                  <a:pt x="6942752" y="6426497"/>
                </a:lnTo>
                <a:lnTo>
                  <a:pt x="6941472" y="6425953"/>
                </a:lnTo>
                <a:cubicBezTo>
                  <a:pt x="6933258" y="6419432"/>
                  <a:pt x="6934084" y="6412085"/>
                  <a:pt x="6907932" y="6428597"/>
                </a:cubicBezTo>
                <a:cubicBezTo>
                  <a:pt x="6887113" y="6416820"/>
                  <a:pt x="6874835" y="6427475"/>
                  <a:pt x="6837100" y="6425985"/>
                </a:cubicBezTo>
                <a:cubicBezTo>
                  <a:pt x="6826990" y="6416391"/>
                  <a:pt x="6813527" y="6417132"/>
                  <a:pt x="6798354" y="6421041"/>
                </a:cubicBezTo>
                <a:cubicBezTo>
                  <a:pt x="6766250" y="6412267"/>
                  <a:pt x="6729955" y="6415375"/>
                  <a:pt x="6690235" y="6411268"/>
                </a:cubicBezTo>
                <a:cubicBezTo>
                  <a:pt x="6654585" y="6395260"/>
                  <a:pt x="6622599" y="6408785"/>
                  <a:pt x="6580197" y="6404322"/>
                </a:cubicBezTo>
                <a:cubicBezTo>
                  <a:pt x="6554864" y="6382418"/>
                  <a:pt x="6541862" y="6413854"/>
                  <a:pt x="6516748" y="6416928"/>
                </a:cubicBezTo>
                <a:lnTo>
                  <a:pt x="6510427" y="6416567"/>
                </a:lnTo>
                <a:lnTo>
                  <a:pt x="6496409" y="6411723"/>
                </a:lnTo>
                <a:lnTo>
                  <a:pt x="6491671" y="6409264"/>
                </a:lnTo>
                <a:cubicBezTo>
                  <a:pt x="6488210" y="6407807"/>
                  <a:pt x="6485652" y="6407144"/>
                  <a:pt x="6483603" y="6407023"/>
                </a:cubicBezTo>
                <a:lnTo>
                  <a:pt x="6483235" y="6407169"/>
                </a:lnTo>
                <a:lnTo>
                  <a:pt x="6476007" y="6404672"/>
                </a:lnTo>
                <a:cubicBezTo>
                  <a:pt x="6464202" y="6399995"/>
                  <a:pt x="6453088" y="6395002"/>
                  <a:pt x="6442802" y="6389891"/>
                </a:cubicBezTo>
                <a:cubicBezTo>
                  <a:pt x="6423332" y="6398448"/>
                  <a:pt x="6390988" y="6372810"/>
                  <a:pt x="6377838" y="6395551"/>
                </a:cubicBezTo>
                <a:cubicBezTo>
                  <a:pt x="6363436" y="6389290"/>
                  <a:pt x="6361258" y="6377704"/>
                  <a:pt x="6354860" y="6393247"/>
                </a:cubicBezTo>
                <a:cubicBezTo>
                  <a:pt x="6349784" y="6391587"/>
                  <a:pt x="6345558" y="6391878"/>
                  <a:pt x="6341683" y="6393098"/>
                </a:cubicBezTo>
                <a:lnTo>
                  <a:pt x="6340276" y="6393789"/>
                </a:lnTo>
                <a:lnTo>
                  <a:pt x="6308531" y="6379516"/>
                </a:lnTo>
                <a:lnTo>
                  <a:pt x="6302948" y="6379253"/>
                </a:lnTo>
                <a:cubicBezTo>
                  <a:pt x="6248814" y="6382108"/>
                  <a:pt x="6205926" y="6362006"/>
                  <a:pt x="6140607" y="6334265"/>
                </a:cubicBezTo>
                <a:cubicBezTo>
                  <a:pt x="6137487" y="6331108"/>
                  <a:pt x="6051161" y="6339116"/>
                  <a:pt x="6050365" y="6335126"/>
                </a:cubicBezTo>
                <a:cubicBezTo>
                  <a:pt x="6006576" y="6331181"/>
                  <a:pt x="6035144" y="6327580"/>
                  <a:pt x="5978838" y="6322018"/>
                </a:cubicBezTo>
                <a:cubicBezTo>
                  <a:pt x="5962530" y="6314338"/>
                  <a:pt x="5894920" y="6289616"/>
                  <a:pt x="5897645" y="6301654"/>
                </a:cubicBezTo>
                <a:lnTo>
                  <a:pt x="5796158" y="6279213"/>
                </a:lnTo>
                <a:lnTo>
                  <a:pt x="5664797" y="6258481"/>
                </a:lnTo>
                <a:lnTo>
                  <a:pt x="5558293" y="6242384"/>
                </a:lnTo>
                <a:lnTo>
                  <a:pt x="5549921" y="6243309"/>
                </a:lnTo>
                <a:lnTo>
                  <a:pt x="5528450" y="6240218"/>
                </a:lnTo>
                <a:lnTo>
                  <a:pt x="5520604" y="6238128"/>
                </a:lnTo>
                <a:cubicBezTo>
                  <a:pt x="5515114" y="6237034"/>
                  <a:pt x="5511354" y="6236750"/>
                  <a:pt x="5508634" y="6237043"/>
                </a:cubicBezTo>
                <a:lnTo>
                  <a:pt x="5508268" y="6237311"/>
                </a:lnTo>
                <a:lnTo>
                  <a:pt x="5497199" y="6235718"/>
                </a:lnTo>
                <a:cubicBezTo>
                  <a:pt x="5478687" y="6232353"/>
                  <a:pt x="5460838" y="6228438"/>
                  <a:pt x="5443971" y="6224189"/>
                </a:cubicBezTo>
                <a:cubicBezTo>
                  <a:pt x="5425088" y="6239333"/>
                  <a:pt x="5365198" y="6213813"/>
                  <a:pt x="5364587" y="6245607"/>
                </a:cubicBezTo>
                <a:cubicBezTo>
                  <a:pt x="5341603" y="6240798"/>
                  <a:pt x="5330518" y="6226543"/>
                  <a:pt x="5333425" y="6247706"/>
                </a:cubicBezTo>
                <a:cubicBezTo>
                  <a:pt x="5325718" y="6246708"/>
                  <a:pt x="5320498" y="6247999"/>
                  <a:pt x="5316391" y="6250403"/>
                </a:cubicBezTo>
                <a:lnTo>
                  <a:pt x="5315083" y="6251588"/>
                </a:lnTo>
                <a:lnTo>
                  <a:pt x="5264093" y="6240388"/>
                </a:lnTo>
                <a:lnTo>
                  <a:pt x="5256734" y="6241276"/>
                </a:lnTo>
                <a:lnTo>
                  <a:pt x="5224251" y="6230935"/>
                </a:lnTo>
                <a:lnTo>
                  <a:pt x="5207068" y="6227214"/>
                </a:lnTo>
                <a:lnTo>
                  <a:pt x="5203042" y="6222819"/>
                </a:lnTo>
                <a:lnTo>
                  <a:pt x="5013633" y="6212104"/>
                </a:lnTo>
                <a:cubicBezTo>
                  <a:pt x="5007363" y="6208771"/>
                  <a:pt x="4867451" y="6189553"/>
                  <a:pt x="4863573" y="6184654"/>
                </a:cubicBezTo>
                <a:lnTo>
                  <a:pt x="4651416" y="6166539"/>
                </a:lnTo>
                <a:cubicBezTo>
                  <a:pt x="4624977" y="6160344"/>
                  <a:pt x="4469364" y="6128170"/>
                  <a:pt x="4481486" y="6142882"/>
                </a:cubicBezTo>
                <a:cubicBezTo>
                  <a:pt x="4405439" y="6106748"/>
                  <a:pt x="4365783" y="6101727"/>
                  <a:pt x="4269331" y="6098123"/>
                </a:cubicBezTo>
                <a:cubicBezTo>
                  <a:pt x="4210440" y="6124597"/>
                  <a:pt x="4245321" y="6098279"/>
                  <a:pt x="4190801" y="6099192"/>
                </a:cubicBezTo>
                <a:cubicBezTo>
                  <a:pt x="4212420" y="6071793"/>
                  <a:pt x="4151268" y="6084104"/>
                  <a:pt x="4127486" y="6076624"/>
                </a:cubicBezTo>
                <a:cubicBezTo>
                  <a:pt x="4117403" y="6077826"/>
                  <a:pt x="4107474" y="6080022"/>
                  <a:pt x="4097468" y="6082472"/>
                </a:cubicBezTo>
                <a:lnTo>
                  <a:pt x="4092230" y="6083737"/>
                </a:lnTo>
                <a:lnTo>
                  <a:pt x="4072646" y="6083192"/>
                </a:lnTo>
                <a:lnTo>
                  <a:pt x="4065392" y="6090055"/>
                </a:lnTo>
                <a:lnTo>
                  <a:pt x="4034674" y="6094262"/>
                </a:lnTo>
                <a:cubicBezTo>
                  <a:pt x="4023438" y="6094753"/>
                  <a:pt x="4011659" y="6094013"/>
                  <a:pt x="3999109" y="6091300"/>
                </a:cubicBezTo>
                <a:cubicBezTo>
                  <a:pt x="3960965" y="6070220"/>
                  <a:pt x="3878759" y="6097089"/>
                  <a:pt x="3832245" y="6069403"/>
                </a:cubicBezTo>
                <a:cubicBezTo>
                  <a:pt x="3780875" y="6064935"/>
                  <a:pt x="3723613" y="6065226"/>
                  <a:pt x="3690889" y="6064489"/>
                </a:cubicBezTo>
                <a:cubicBezTo>
                  <a:pt x="3674068" y="6075123"/>
                  <a:pt x="3636813" y="6049759"/>
                  <a:pt x="3635899" y="6064980"/>
                </a:cubicBezTo>
                <a:lnTo>
                  <a:pt x="3620576" y="6070271"/>
                </a:lnTo>
                <a:lnTo>
                  <a:pt x="3604087" y="6064439"/>
                </a:lnTo>
                <a:cubicBezTo>
                  <a:pt x="3590166" y="6069757"/>
                  <a:pt x="3579308" y="6073243"/>
                  <a:pt x="3568387" y="6069146"/>
                </a:cubicBezTo>
                <a:lnTo>
                  <a:pt x="3503818" y="6089506"/>
                </a:lnTo>
                <a:cubicBezTo>
                  <a:pt x="3510915" y="6100196"/>
                  <a:pt x="3472416" y="6088681"/>
                  <a:pt x="3466246" y="6098777"/>
                </a:cubicBezTo>
                <a:cubicBezTo>
                  <a:pt x="3462890" y="6107015"/>
                  <a:pt x="3450430" y="6105442"/>
                  <a:pt x="3440422" y="6107901"/>
                </a:cubicBezTo>
                <a:cubicBezTo>
                  <a:pt x="3432391" y="6116010"/>
                  <a:pt x="3383132" y="6120663"/>
                  <a:pt x="3366542" y="6118330"/>
                </a:cubicBezTo>
                <a:cubicBezTo>
                  <a:pt x="3311828" y="6124732"/>
                  <a:pt x="3277604" y="6138667"/>
                  <a:pt x="3240669" y="6130264"/>
                </a:cubicBezTo>
                <a:cubicBezTo>
                  <a:pt x="3230661" y="6130422"/>
                  <a:pt x="3222184" y="6131822"/>
                  <a:pt x="3214708" y="6133988"/>
                </a:cubicBezTo>
                <a:lnTo>
                  <a:pt x="3194214" y="6147821"/>
                </a:lnTo>
                <a:lnTo>
                  <a:pt x="3180468" y="6150623"/>
                </a:lnTo>
                <a:lnTo>
                  <a:pt x="3177508" y="6152351"/>
                </a:lnTo>
                <a:cubicBezTo>
                  <a:pt x="3171873" y="6155673"/>
                  <a:pt x="3166158" y="6158806"/>
                  <a:pt x="3159834" y="6161276"/>
                </a:cubicBezTo>
                <a:cubicBezTo>
                  <a:pt x="3135185" y="6159416"/>
                  <a:pt x="3121213" y="6160394"/>
                  <a:pt x="3104835" y="6155927"/>
                </a:cubicBezTo>
                <a:cubicBezTo>
                  <a:pt x="3067805" y="6165414"/>
                  <a:pt x="3078432" y="6141523"/>
                  <a:pt x="3051373" y="6169421"/>
                </a:cubicBezTo>
                <a:cubicBezTo>
                  <a:pt x="2978033" y="6169169"/>
                  <a:pt x="2947947" y="6220998"/>
                  <a:pt x="2877306" y="6208324"/>
                </a:cubicBezTo>
                <a:cubicBezTo>
                  <a:pt x="2821913" y="6217975"/>
                  <a:pt x="2762952" y="6223226"/>
                  <a:pt x="2719018" y="6227333"/>
                </a:cubicBezTo>
                <a:cubicBezTo>
                  <a:pt x="2639811" y="6232636"/>
                  <a:pt x="2504877" y="6234795"/>
                  <a:pt x="2454061" y="6236538"/>
                </a:cubicBezTo>
                <a:cubicBezTo>
                  <a:pt x="2403245" y="6238280"/>
                  <a:pt x="2420126" y="6239079"/>
                  <a:pt x="2414120" y="6237789"/>
                </a:cubicBezTo>
                <a:lnTo>
                  <a:pt x="2384765" y="6235638"/>
                </a:lnTo>
                <a:lnTo>
                  <a:pt x="2365600" y="6233135"/>
                </a:lnTo>
                <a:cubicBezTo>
                  <a:pt x="2356752" y="6235910"/>
                  <a:pt x="2350716" y="6235915"/>
                  <a:pt x="2345941" y="6234695"/>
                </a:cubicBezTo>
                <a:lnTo>
                  <a:pt x="2340941" y="6232305"/>
                </a:lnTo>
                <a:lnTo>
                  <a:pt x="2327235" y="6232519"/>
                </a:lnTo>
                <a:lnTo>
                  <a:pt x="2299646" y="6230633"/>
                </a:lnTo>
                <a:lnTo>
                  <a:pt x="2295035" y="6232443"/>
                </a:lnTo>
                <a:lnTo>
                  <a:pt x="2268728" y="6240177"/>
                </a:lnTo>
                <a:cubicBezTo>
                  <a:pt x="2268628" y="6240521"/>
                  <a:pt x="2254084" y="6233657"/>
                  <a:pt x="2253984" y="6234001"/>
                </a:cubicBezTo>
                <a:cubicBezTo>
                  <a:pt x="2239122" y="6237048"/>
                  <a:pt x="2209108" y="6234931"/>
                  <a:pt x="2191113" y="6240434"/>
                </a:cubicBezTo>
                <a:lnTo>
                  <a:pt x="2146012" y="6259810"/>
                </a:lnTo>
                <a:cubicBezTo>
                  <a:pt x="2145973" y="6259892"/>
                  <a:pt x="2128598" y="6274390"/>
                  <a:pt x="2128560" y="6274472"/>
                </a:cubicBezTo>
                <a:cubicBezTo>
                  <a:pt x="2126838" y="6275117"/>
                  <a:pt x="2124109" y="6275530"/>
                  <a:pt x="2119778" y="6275665"/>
                </a:cubicBezTo>
                <a:lnTo>
                  <a:pt x="2110434" y="6282700"/>
                </a:lnTo>
                <a:lnTo>
                  <a:pt x="2081418" y="6289059"/>
                </a:lnTo>
                <a:lnTo>
                  <a:pt x="2088526" y="6281659"/>
                </a:lnTo>
                <a:cubicBezTo>
                  <a:pt x="2076371" y="6277676"/>
                  <a:pt x="2071903" y="6270803"/>
                  <a:pt x="2059717" y="6292002"/>
                </a:cubicBezTo>
                <a:cubicBezTo>
                  <a:pt x="2032291" y="6286224"/>
                  <a:pt x="2028634" y="6298813"/>
                  <a:pt x="1993045" y="6306390"/>
                </a:cubicBezTo>
                <a:cubicBezTo>
                  <a:pt x="1976971" y="6300063"/>
                  <a:pt x="1965178" y="6303922"/>
                  <a:pt x="1954075" y="6311066"/>
                </a:cubicBezTo>
                <a:cubicBezTo>
                  <a:pt x="1918456" y="6310689"/>
                  <a:pt x="1887456" y="6322102"/>
                  <a:pt x="1848190" y="6327771"/>
                </a:cubicBezTo>
                <a:lnTo>
                  <a:pt x="1737951" y="6344513"/>
                </a:lnTo>
                <a:lnTo>
                  <a:pt x="1696709" y="6346605"/>
                </a:lnTo>
                <a:cubicBezTo>
                  <a:pt x="1692504" y="6346100"/>
                  <a:pt x="1663837" y="6347211"/>
                  <a:pt x="1661872" y="6347587"/>
                </a:cubicBezTo>
                <a:lnTo>
                  <a:pt x="1655864" y="6347808"/>
                </a:lnTo>
                <a:lnTo>
                  <a:pt x="1633028" y="6358060"/>
                </a:lnTo>
                <a:cubicBezTo>
                  <a:pt x="1618899" y="6356602"/>
                  <a:pt x="1619623" y="6369112"/>
                  <a:pt x="1606576" y="6366899"/>
                </a:cubicBezTo>
                <a:lnTo>
                  <a:pt x="1461291" y="6379054"/>
                </a:lnTo>
                <a:lnTo>
                  <a:pt x="1428798" y="6379606"/>
                </a:lnTo>
                <a:cubicBezTo>
                  <a:pt x="1424834" y="6377722"/>
                  <a:pt x="1419064" y="6376842"/>
                  <a:pt x="1409244" y="6378241"/>
                </a:cubicBezTo>
                <a:lnTo>
                  <a:pt x="1406951" y="6379043"/>
                </a:lnTo>
                <a:lnTo>
                  <a:pt x="1391002" y="6374347"/>
                </a:lnTo>
                <a:cubicBezTo>
                  <a:pt x="1385899" y="6372215"/>
                  <a:pt x="1381417" y="6369535"/>
                  <a:pt x="1377852" y="6366097"/>
                </a:cubicBezTo>
                <a:cubicBezTo>
                  <a:pt x="1352108" y="6365458"/>
                  <a:pt x="1267249" y="6359383"/>
                  <a:pt x="1239424" y="6359700"/>
                </a:cubicBezTo>
                <a:cubicBezTo>
                  <a:pt x="1211599" y="6360016"/>
                  <a:pt x="1221978" y="6361392"/>
                  <a:pt x="1208014" y="6357188"/>
                </a:cubicBezTo>
                <a:lnTo>
                  <a:pt x="1152751" y="6345283"/>
                </a:lnTo>
                <a:lnTo>
                  <a:pt x="949771" y="6335308"/>
                </a:lnTo>
                <a:cubicBezTo>
                  <a:pt x="888502" y="6312655"/>
                  <a:pt x="822682" y="6331858"/>
                  <a:pt x="752723" y="6320875"/>
                </a:cubicBezTo>
                <a:cubicBezTo>
                  <a:pt x="697396" y="6317271"/>
                  <a:pt x="686655" y="6275609"/>
                  <a:pt x="665167" y="6275293"/>
                </a:cubicBezTo>
                <a:cubicBezTo>
                  <a:pt x="657908" y="6276764"/>
                  <a:pt x="625159" y="6270979"/>
                  <a:pt x="618141" y="6273378"/>
                </a:cubicBezTo>
                <a:cubicBezTo>
                  <a:pt x="606112" y="6250236"/>
                  <a:pt x="628751" y="6263137"/>
                  <a:pt x="596498" y="6261621"/>
                </a:cubicBezTo>
                <a:cubicBezTo>
                  <a:pt x="598654" y="6267969"/>
                  <a:pt x="583476" y="6241875"/>
                  <a:pt x="568296" y="6259035"/>
                </a:cubicBezTo>
                <a:lnTo>
                  <a:pt x="550874" y="6247808"/>
                </a:lnTo>
                <a:lnTo>
                  <a:pt x="521056" y="6251759"/>
                </a:lnTo>
                <a:cubicBezTo>
                  <a:pt x="512844" y="6252767"/>
                  <a:pt x="496898" y="6238469"/>
                  <a:pt x="487255" y="6237156"/>
                </a:cubicBezTo>
                <a:cubicBezTo>
                  <a:pt x="449168" y="6235869"/>
                  <a:pt x="452372" y="6218847"/>
                  <a:pt x="431825" y="6228675"/>
                </a:cubicBezTo>
                <a:cubicBezTo>
                  <a:pt x="409674" y="6239271"/>
                  <a:pt x="353899" y="6202116"/>
                  <a:pt x="346639" y="6209624"/>
                </a:cubicBezTo>
                <a:cubicBezTo>
                  <a:pt x="335776" y="6218525"/>
                  <a:pt x="269484" y="6176632"/>
                  <a:pt x="271007" y="6188053"/>
                </a:cubicBezTo>
                <a:cubicBezTo>
                  <a:pt x="223668" y="6157668"/>
                  <a:pt x="207158" y="6173403"/>
                  <a:pt x="189996" y="6162482"/>
                </a:cubicBezTo>
                <a:cubicBezTo>
                  <a:pt x="167941" y="6147838"/>
                  <a:pt x="134526" y="6155297"/>
                  <a:pt x="121342" y="6139836"/>
                </a:cubicBezTo>
                <a:cubicBezTo>
                  <a:pt x="108158" y="6124375"/>
                  <a:pt x="113782" y="6146084"/>
                  <a:pt x="90669" y="6116573"/>
                </a:cubicBezTo>
                <a:cubicBezTo>
                  <a:pt x="76705" y="6097951"/>
                  <a:pt x="64226" y="6077165"/>
                  <a:pt x="49115" y="6053333"/>
                </a:cubicBezTo>
                <a:cubicBezTo>
                  <a:pt x="34004" y="6029501"/>
                  <a:pt x="12038" y="6070748"/>
                  <a:pt x="0" y="6024041"/>
                </a:cubicBezTo>
                <a:close/>
              </a:path>
            </a:pathLst>
          </a:custGeom>
        </p:spPr>
      </p:pic>
      <p:sp>
        <p:nvSpPr>
          <p:cNvPr id="9" name="TextBox 8">
            <a:extLst>
              <a:ext uri="{FF2B5EF4-FFF2-40B4-BE49-F238E27FC236}">
                <a16:creationId xmlns:a16="http://schemas.microsoft.com/office/drawing/2014/main" id="{44CE90C8-8517-8746-AF02-EE16CB7B4FAC}"/>
              </a:ext>
            </a:extLst>
          </p:cNvPr>
          <p:cNvSpPr txBox="1"/>
          <p:nvPr/>
        </p:nvSpPr>
        <p:spPr>
          <a:xfrm>
            <a:off x="2453337" y="1843950"/>
            <a:ext cx="6786562" cy="2554545"/>
          </a:xfrm>
          <a:prstGeom prst="rect">
            <a:avLst/>
          </a:prstGeom>
          <a:noFill/>
        </p:spPr>
        <p:txBody>
          <a:bodyPr wrap="square" rtlCol="0">
            <a:spAutoFit/>
          </a:bodyPr>
          <a:lstStyle/>
          <a:p>
            <a:pPr algn="ctr"/>
            <a:r>
              <a:rPr lang="en-US" sz="4000" dirty="0"/>
              <a:t>Formal reasoning gives strong assurances through proofs of correctness but requires expertise that is not common</a:t>
            </a:r>
          </a:p>
        </p:txBody>
      </p:sp>
    </p:spTree>
    <p:extLst>
      <p:ext uri="{BB962C8B-B14F-4D97-AF65-F5344CB8AC3E}">
        <p14:creationId xmlns:p14="http://schemas.microsoft.com/office/powerpoint/2010/main" val="3227850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9C945668-FFF7-1D42-8F48-852D57102C9D}"/>
              </a:ext>
            </a:extLst>
          </p:cNvPr>
          <p:cNvSpPr/>
          <p:nvPr/>
        </p:nvSpPr>
        <p:spPr>
          <a:xfrm>
            <a:off x="2583242" y="1690689"/>
            <a:ext cx="6847925" cy="2571474"/>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2400" dirty="0"/>
              <a:t>High Assurance Component</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 name="Title 1">
            <a:extLst>
              <a:ext uri="{FF2B5EF4-FFF2-40B4-BE49-F238E27FC236}">
                <a16:creationId xmlns:a16="http://schemas.microsoft.com/office/drawing/2014/main" id="{AC1CDB8C-099E-274E-B423-B90DF56C1578}"/>
              </a:ext>
            </a:extLst>
          </p:cNvPr>
          <p:cNvSpPr>
            <a:spLocks noGrp="1"/>
          </p:cNvSpPr>
          <p:nvPr>
            <p:ph type="title"/>
          </p:nvPr>
        </p:nvSpPr>
        <p:spPr/>
        <p:txBody>
          <a:bodyPr/>
          <a:lstStyle/>
          <a:p>
            <a:r>
              <a:rPr lang="en-US" dirty="0"/>
              <a:t>Correctness in </a:t>
            </a:r>
            <a:r>
              <a:rPr lang="en-US" dirty="0" err="1"/>
              <a:t>Dafny</a:t>
            </a:r>
            <a:endParaRPr lang="en-US" dirty="0"/>
          </a:p>
        </p:txBody>
      </p:sp>
      <p:sp>
        <p:nvSpPr>
          <p:cNvPr id="3" name="Rounded Rectangle 2">
            <a:extLst>
              <a:ext uri="{FF2B5EF4-FFF2-40B4-BE49-F238E27FC236}">
                <a16:creationId xmlns:a16="http://schemas.microsoft.com/office/drawing/2014/main" id="{9C8F01FD-C0AE-1745-A417-E7BCCBEA1DAC}"/>
              </a:ext>
            </a:extLst>
          </p:cNvPr>
          <p:cNvSpPr/>
          <p:nvPr/>
        </p:nvSpPr>
        <p:spPr>
          <a:xfrm>
            <a:off x="2804913" y="2573167"/>
            <a:ext cx="1585715" cy="8388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Requires</a:t>
            </a:r>
          </a:p>
        </p:txBody>
      </p:sp>
      <p:sp>
        <p:nvSpPr>
          <p:cNvPr id="4" name="Rounded Rectangle 3">
            <a:extLst>
              <a:ext uri="{FF2B5EF4-FFF2-40B4-BE49-F238E27FC236}">
                <a16:creationId xmlns:a16="http://schemas.microsoft.com/office/drawing/2014/main" id="{2238AABF-4F1F-1F4D-AEDE-BA6F1F5A5271}"/>
              </a:ext>
            </a:extLst>
          </p:cNvPr>
          <p:cNvSpPr/>
          <p:nvPr/>
        </p:nvSpPr>
        <p:spPr>
          <a:xfrm>
            <a:off x="7680458" y="2573167"/>
            <a:ext cx="1585715" cy="8388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Ensures</a:t>
            </a:r>
          </a:p>
        </p:txBody>
      </p:sp>
      <p:sp>
        <p:nvSpPr>
          <p:cNvPr id="5" name="Right Arrow 4">
            <a:extLst>
              <a:ext uri="{FF2B5EF4-FFF2-40B4-BE49-F238E27FC236}">
                <a16:creationId xmlns:a16="http://schemas.microsoft.com/office/drawing/2014/main" id="{9B2335E2-800A-F343-990B-72419C7C4C3B}"/>
              </a:ext>
            </a:extLst>
          </p:cNvPr>
          <p:cNvSpPr/>
          <p:nvPr/>
        </p:nvSpPr>
        <p:spPr>
          <a:xfrm>
            <a:off x="891727" y="2546718"/>
            <a:ext cx="1638616" cy="83883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t>Inputs</a:t>
            </a:r>
          </a:p>
        </p:txBody>
      </p:sp>
      <p:sp>
        <p:nvSpPr>
          <p:cNvPr id="6" name="Right Arrow 5">
            <a:extLst>
              <a:ext uri="{FF2B5EF4-FFF2-40B4-BE49-F238E27FC236}">
                <a16:creationId xmlns:a16="http://schemas.microsoft.com/office/drawing/2014/main" id="{093F9683-E86E-5640-9759-7DF8673D52F9}"/>
              </a:ext>
            </a:extLst>
          </p:cNvPr>
          <p:cNvSpPr/>
          <p:nvPr/>
        </p:nvSpPr>
        <p:spPr>
          <a:xfrm>
            <a:off x="9492879" y="2565610"/>
            <a:ext cx="1638616" cy="83883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t>Outputs</a:t>
            </a:r>
          </a:p>
        </p:txBody>
      </p:sp>
      <p:sp>
        <p:nvSpPr>
          <p:cNvPr id="8" name="Rounded Rectangle 7">
            <a:extLst>
              <a:ext uri="{FF2B5EF4-FFF2-40B4-BE49-F238E27FC236}">
                <a16:creationId xmlns:a16="http://schemas.microsoft.com/office/drawing/2014/main" id="{B42415C5-632E-714E-9E7B-2C0359D83FA2}"/>
              </a:ext>
            </a:extLst>
          </p:cNvPr>
          <p:cNvSpPr/>
          <p:nvPr/>
        </p:nvSpPr>
        <p:spPr>
          <a:xfrm>
            <a:off x="4738252" y="2573167"/>
            <a:ext cx="2592060" cy="83883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t>Implementation</a:t>
            </a:r>
          </a:p>
        </p:txBody>
      </p:sp>
      <p:sp>
        <p:nvSpPr>
          <p:cNvPr id="10" name="Right Bracket 9">
            <a:extLst>
              <a:ext uri="{FF2B5EF4-FFF2-40B4-BE49-F238E27FC236}">
                <a16:creationId xmlns:a16="http://schemas.microsoft.com/office/drawing/2014/main" id="{84EB4DC0-90A2-5140-B189-E5A0ACE2C396}"/>
              </a:ext>
            </a:extLst>
          </p:cNvPr>
          <p:cNvSpPr/>
          <p:nvPr/>
        </p:nvSpPr>
        <p:spPr>
          <a:xfrm rot="5400000">
            <a:off x="5985478" y="331561"/>
            <a:ext cx="100130" cy="6461262"/>
          </a:xfrm>
          <a:prstGeom prst="rightBracket">
            <a:avLst/>
          </a:prstGeom>
          <a:ln>
            <a:solidFill>
              <a:schemeClr val="tx2"/>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5A393138-1A9C-534D-8252-6798C375CFF5}"/>
              </a:ext>
            </a:extLst>
          </p:cNvPr>
          <p:cNvSpPr txBox="1"/>
          <p:nvPr/>
        </p:nvSpPr>
        <p:spPr>
          <a:xfrm>
            <a:off x="4724400" y="3647459"/>
            <a:ext cx="2743200" cy="523220"/>
          </a:xfrm>
          <a:prstGeom prst="rect">
            <a:avLst/>
          </a:prstGeom>
          <a:noFill/>
        </p:spPr>
        <p:txBody>
          <a:bodyPr wrap="square" rtlCol="0">
            <a:spAutoFit/>
          </a:bodyPr>
          <a:lstStyle/>
          <a:p>
            <a:pPr algn="ctr"/>
            <a:r>
              <a:rPr lang="en-US" sz="2800" dirty="0">
                <a:solidFill>
                  <a:schemeClr val="tx2"/>
                </a:solidFill>
              </a:rPr>
              <a:t>Hoare Triple</a:t>
            </a:r>
          </a:p>
        </p:txBody>
      </p:sp>
      <p:sp>
        <p:nvSpPr>
          <p:cNvPr id="14" name="TextBox 13">
            <a:extLst>
              <a:ext uri="{FF2B5EF4-FFF2-40B4-BE49-F238E27FC236}">
                <a16:creationId xmlns:a16="http://schemas.microsoft.com/office/drawing/2014/main" id="{7DD605F4-5A5F-7E45-89DC-1CB676CDBEC9}"/>
              </a:ext>
            </a:extLst>
          </p:cNvPr>
          <p:cNvSpPr txBox="1"/>
          <p:nvPr/>
        </p:nvSpPr>
        <p:spPr>
          <a:xfrm>
            <a:off x="528992" y="4710215"/>
            <a:ext cx="10883375" cy="523220"/>
          </a:xfrm>
          <a:prstGeom prst="rect">
            <a:avLst/>
          </a:prstGeom>
          <a:noFill/>
        </p:spPr>
        <p:txBody>
          <a:bodyPr wrap="square" rtlCol="0">
            <a:spAutoFit/>
          </a:bodyPr>
          <a:lstStyle/>
          <a:p>
            <a:pPr algn="ctr"/>
            <a:r>
              <a:rPr lang="en-US" sz="2800" dirty="0"/>
              <a:t>When </a:t>
            </a:r>
            <a:r>
              <a:rPr lang="en-US" sz="2800" b="1" dirty="0">
                <a:solidFill>
                  <a:schemeClr val="accent1"/>
                </a:solidFill>
              </a:rPr>
              <a:t>requires</a:t>
            </a:r>
            <a:r>
              <a:rPr lang="en-US" sz="2800" dirty="0"/>
              <a:t> are met, </a:t>
            </a:r>
            <a:r>
              <a:rPr lang="en-US" sz="2800" b="1" dirty="0">
                <a:solidFill>
                  <a:schemeClr val="accent5"/>
                </a:solidFill>
              </a:rPr>
              <a:t>implementation</a:t>
            </a:r>
            <a:r>
              <a:rPr lang="en-US" sz="2800" dirty="0"/>
              <a:t> establishes </a:t>
            </a:r>
            <a:r>
              <a:rPr lang="en-US" sz="2800" b="1" dirty="0">
                <a:solidFill>
                  <a:schemeClr val="accent1"/>
                </a:solidFill>
              </a:rPr>
              <a:t>ensures</a:t>
            </a:r>
          </a:p>
        </p:txBody>
      </p:sp>
      <p:sp>
        <p:nvSpPr>
          <p:cNvPr id="15" name="TextBox 14">
            <a:extLst>
              <a:ext uri="{FF2B5EF4-FFF2-40B4-BE49-F238E27FC236}">
                <a16:creationId xmlns:a16="http://schemas.microsoft.com/office/drawing/2014/main" id="{112AE2A6-6777-AE49-90C0-CB791C320C79}"/>
              </a:ext>
            </a:extLst>
          </p:cNvPr>
          <p:cNvSpPr txBox="1"/>
          <p:nvPr/>
        </p:nvSpPr>
        <p:spPr>
          <a:xfrm>
            <a:off x="779633" y="5325220"/>
            <a:ext cx="10632734" cy="523220"/>
          </a:xfrm>
          <a:prstGeom prst="rect">
            <a:avLst/>
          </a:prstGeom>
          <a:noFill/>
        </p:spPr>
        <p:txBody>
          <a:bodyPr wrap="square" rtlCol="0">
            <a:spAutoFit/>
          </a:bodyPr>
          <a:lstStyle/>
          <a:p>
            <a:pPr algn="ctr"/>
            <a:r>
              <a:rPr lang="en-US" sz="2800" dirty="0"/>
              <a:t>All loops in </a:t>
            </a:r>
            <a:r>
              <a:rPr lang="en-US" sz="2800" b="1" dirty="0">
                <a:solidFill>
                  <a:schemeClr val="accent5"/>
                </a:solidFill>
              </a:rPr>
              <a:t>implementation</a:t>
            </a:r>
            <a:r>
              <a:rPr lang="en-US" sz="2800" dirty="0"/>
              <a:t> terminate</a:t>
            </a:r>
          </a:p>
        </p:txBody>
      </p:sp>
      <p:sp>
        <p:nvSpPr>
          <p:cNvPr id="16" name="TextBox 15">
            <a:extLst>
              <a:ext uri="{FF2B5EF4-FFF2-40B4-BE49-F238E27FC236}">
                <a16:creationId xmlns:a16="http://schemas.microsoft.com/office/drawing/2014/main" id="{8CFB63BB-120E-FE42-B61D-1E31B983EABA}"/>
              </a:ext>
            </a:extLst>
          </p:cNvPr>
          <p:cNvSpPr txBox="1"/>
          <p:nvPr/>
        </p:nvSpPr>
        <p:spPr>
          <a:xfrm>
            <a:off x="120071" y="5908304"/>
            <a:ext cx="11822546" cy="523220"/>
          </a:xfrm>
          <a:prstGeom prst="rect">
            <a:avLst/>
          </a:prstGeom>
          <a:noFill/>
        </p:spPr>
        <p:txBody>
          <a:bodyPr wrap="square" rtlCol="0">
            <a:spAutoFit/>
          </a:bodyPr>
          <a:lstStyle/>
          <a:p>
            <a:pPr algn="ctr"/>
            <a:r>
              <a:rPr lang="en-US" sz="2800" dirty="0"/>
              <a:t>The</a:t>
            </a:r>
            <a:r>
              <a:rPr lang="en-US" sz="2800" b="1" dirty="0">
                <a:solidFill>
                  <a:schemeClr val="accent1"/>
                </a:solidFill>
              </a:rPr>
              <a:t> contract </a:t>
            </a:r>
            <a:r>
              <a:rPr lang="en-US" sz="2800" dirty="0"/>
              <a:t>(</a:t>
            </a:r>
            <a:r>
              <a:rPr lang="en-US" sz="2800" b="1" dirty="0">
                <a:solidFill>
                  <a:schemeClr val="accent1"/>
                </a:solidFill>
              </a:rPr>
              <a:t>requires</a:t>
            </a:r>
            <a:r>
              <a:rPr lang="en-US" sz="2800" dirty="0"/>
              <a:t> and </a:t>
            </a:r>
            <a:r>
              <a:rPr lang="en-US" sz="2800" b="1" dirty="0">
                <a:solidFill>
                  <a:schemeClr val="accent1"/>
                </a:solidFill>
              </a:rPr>
              <a:t>ensures</a:t>
            </a:r>
            <a:r>
              <a:rPr lang="en-US" sz="2800" dirty="0"/>
              <a:t>)</a:t>
            </a:r>
            <a:r>
              <a:rPr lang="en-US" sz="2800" b="1" dirty="0">
                <a:solidFill>
                  <a:schemeClr val="accent1"/>
                </a:solidFill>
              </a:rPr>
              <a:t> </a:t>
            </a:r>
            <a:r>
              <a:rPr lang="en-US" sz="2800" dirty="0"/>
              <a:t>are a sound abstraction of </a:t>
            </a:r>
            <a:r>
              <a:rPr lang="en-US" sz="2800" b="1" dirty="0">
                <a:solidFill>
                  <a:schemeClr val="accent5"/>
                </a:solidFill>
              </a:rPr>
              <a:t>implementation</a:t>
            </a:r>
          </a:p>
        </p:txBody>
      </p:sp>
    </p:spTree>
    <p:extLst>
      <p:ext uri="{BB962C8B-B14F-4D97-AF65-F5344CB8AC3E}">
        <p14:creationId xmlns:p14="http://schemas.microsoft.com/office/powerpoint/2010/main" val="3184979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8" grpId="0" animBg="1"/>
      <p:bldP spid="10" grpId="0" animBg="1"/>
      <p:bldP spid="10" grpId="1" animBg="1"/>
      <p:bldP spid="11" grpId="0"/>
      <p:bldP spid="11" grpId="1"/>
      <p:bldP spid="14" grpId="0"/>
      <p:bldP spid="14" grpId="1"/>
      <p:bldP spid="15" grpId="0"/>
      <p:bldP spid="15" grpId="1"/>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804760D6-B420-0B41-9E63-18F7E8D1E9E2}"/>
              </a:ext>
            </a:extLst>
          </p:cNvPr>
          <p:cNvSpPr/>
          <p:nvPr/>
        </p:nvSpPr>
        <p:spPr>
          <a:xfrm>
            <a:off x="1237660" y="803564"/>
            <a:ext cx="3666481" cy="5209309"/>
          </a:xfrm>
          <a:prstGeom prst="round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2800" dirty="0"/>
              <a:t>Implementation</a:t>
            </a:r>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r>
              <a:rPr lang="en-US" sz="2800" dirty="0"/>
              <a:t> </a:t>
            </a:r>
          </a:p>
          <a:p>
            <a:pPr algn="ctr"/>
            <a:endParaRPr lang="en-US" sz="2800" dirty="0"/>
          </a:p>
        </p:txBody>
      </p:sp>
      <p:sp>
        <p:nvSpPr>
          <p:cNvPr id="12" name="Rounded Rectangle 11">
            <a:extLst>
              <a:ext uri="{FF2B5EF4-FFF2-40B4-BE49-F238E27FC236}">
                <a16:creationId xmlns:a16="http://schemas.microsoft.com/office/drawing/2014/main" id="{999365E0-B2D2-9341-B5A5-3DAABDD0E7DA}"/>
              </a:ext>
            </a:extLst>
          </p:cNvPr>
          <p:cNvSpPr/>
          <p:nvPr/>
        </p:nvSpPr>
        <p:spPr>
          <a:xfrm>
            <a:off x="2440374" y="2755375"/>
            <a:ext cx="2022763" cy="596165"/>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2000" dirty="0"/>
          </a:p>
        </p:txBody>
      </p:sp>
      <p:sp>
        <p:nvSpPr>
          <p:cNvPr id="13" name="Rounded Rectangle 12">
            <a:extLst>
              <a:ext uri="{FF2B5EF4-FFF2-40B4-BE49-F238E27FC236}">
                <a16:creationId xmlns:a16="http://schemas.microsoft.com/office/drawing/2014/main" id="{E7CB4F5C-D87A-F54A-8A12-A20F009B5366}"/>
              </a:ext>
            </a:extLst>
          </p:cNvPr>
          <p:cNvSpPr/>
          <p:nvPr/>
        </p:nvSpPr>
        <p:spPr>
          <a:xfrm>
            <a:off x="2517332" y="2888808"/>
            <a:ext cx="503857" cy="3293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a:t>
            </a:r>
            <a:r>
              <a:rPr lang="en-US" sz="2000" baseline="-25000" dirty="0"/>
              <a:t>i</a:t>
            </a:r>
          </a:p>
        </p:txBody>
      </p:sp>
      <p:sp>
        <p:nvSpPr>
          <p:cNvPr id="14" name="Rounded Rectangle 13">
            <a:extLst>
              <a:ext uri="{FF2B5EF4-FFF2-40B4-BE49-F238E27FC236}">
                <a16:creationId xmlns:a16="http://schemas.microsoft.com/office/drawing/2014/main" id="{59B53A54-F80A-9E4C-8628-617AE8D8029D}"/>
              </a:ext>
            </a:extLst>
          </p:cNvPr>
          <p:cNvSpPr/>
          <p:nvPr/>
        </p:nvSpPr>
        <p:spPr>
          <a:xfrm>
            <a:off x="3851924" y="2888808"/>
            <a:ext cx="503857" cy="3293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E</a:t>
            </a:r>
            <a:r>
              <a:rPr lang="en-US" sz="2000" baseline="-25000" dirty="0" err="1"/>
              <a:t>i</a:t>
            </a:r>
            <a:endParaRPr lang="en-US" sz="2000" baseline="-25000" dirty="0"/>
          </a:p>
        </p:txBody>
      </p:sp>
      <p:sp>
        <p:nvSpPr>
          <p:cNvPr id="15" name="Rounded Rectangle 14">
            <a:extLst>
              <a:ext uri="{FF2B5EF4-FFF2-40B4-BE49-F238E27FC236}">
                <a16:creationId xmlns:a16="http://schemas.microsoft.com/office/drawing/2014/main" id="{E241F5E8-CFD2-1946-8A46-E798FFFE92D0}"/>
              </a:ext>
            </a:extLst>
          </p:cNvPr>
          <p:cNvSpPr/>
          <p:nvPr/>
        </p:nvSpPr>
        <p:spPr>
          <a:xfrm>
            <a:off x="3199828" y="2888807"/>
            <a:ext cx="503857" cy="32930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a:t>I</a:t>
            </a:r>
            <a:r>
              <a:rPr lang="en-US" sz="2000" baseline="-25000" dirty="0"/>
              <a:t>i</a:t>
            </a:r>
          </a:p>
        </p:txBody>
      </p:sp>
      <p:sp>
        <p:nvSpPr>
          <p:cNvPr id="20" name="Rounded Rectangle 19">
            <a:extLst>
              <a:ext uri="{FF2B5EF4-FFF2-40B4-BE49-F238E27FC236}">
                <a16:creationId xmlns:a16="http://schemas.microsoft.com/office/drawing/2014/main" id="{890E9AB5-73C0-D643-8DC1-B1E7C427C549}"/>
              </a:ext>
            </a:extLst>
          </p:cNvPr>
          <p:cNvSpPr/>
          <p:nvPr/>
        </p:nvSpPr>
        <p:spPr>
          <a:xfrm>
            <a:off x="2440374" y="4256701"/>
            <a:ext cx="2022763" cy="596165"/>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2000" dirty="0"/>
          </a:p>
        </p:txBody>
      </p:sp>
      <p:sp>
        <p:nvSpPr>
          <p:cNvPr id="21" name="Rounded Rectangle 20">
            <a:extLst>
              <a:ext uri="{FF2B5EF4-FFF2-40B4-BE49-F238E27FC236}">
                <a16:creationId xmlns:a16="http://schemas.microsoft.com/office/drawing/2014/main" id="{5203C756-3095-B74D-9575-40F90182F631}"/>
              </a:ext>
            </a:extLst>
          </p:cNvPr>
          <p:cNvSpPr/>
          <p:nvPr/>
        </p:nvSpPr>
        <p:spPr>
          <a:xfrm>
            <a:off x="2517332" y="4390134"/>
            <a:ext cx="503857" cy="3293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a:t>
            </a:r>
            <a:r>
              <a:rPr lang="en-US" sz="2000" baseline="-25000" dirty="0"/>
              <a:t>x</a:t>
            </a:r>
          </a:p>
        </p:txBody>
      </p:sp>
      <p:sp>
        <p:nvSpPr>
          <p:cNvPr id="22" name="Rounded Rectangle 21">
            <a:extLst>
              <a:ext uri="{FF2B5EF4-FFF2-40B4-BE49-F238E27FC236}">
                <a16:creationId xmlns:a16="http://schemas.microsoft.com/office/drawing/2014/main" id="{A5DDF5C1-8935-0743-983A-83C61831D494}"/>
              </a:ext>
            </a:extLst>
          </p:cNvPr>
          <p:cNvSpPr/>
          <p:nvPr/>
        </p:nvSpPr>
        <p:spPr>
          <a:xfrm>
            <a:off x="3851924" y="4390134"/>
            <a:ext cx="503857" cy="3293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t>
            </a:r>
            <a:r>
              <a:rPr lang="en-US" sz="2000" baseline="-25000" dirty="0"/>
              <a:t>x</a:t>
            </a:r>
          </a:p>
        </p:txBody>
      </p:sp>
      <p:sp>
        <p:nvSpPr>
          <p:cNvPr id="23" name="Rounded Rectangle 22">
            <a:extLst>
              <a:ext uri="{FF2B5EF4-FFF2-40B4-BE49-F238E27FC236}">
                <a16:creationId xmlns:a16="http://schemas.microsoft.com/office/drawing/2014/main" id="{767C105B-D76B-DD4A-8250-96DAC71A07A9}"/>
              </a:ext>
            </a:extLst>
          </p:cNvPr>
          <p:cNvSpPr/>
          <p:nvPr/>
        </p:nvSpPr>
        <p:spPr>
          <a:xfrm>
            <a:off x="3199828" y="4390133"/>
            <a:ext cx="503857" cy="32930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a:t>I</a:t>
            </a:r>
            <a:r>
              <a:rPr lang="en-US" sz="2000" baseline="-25000" dirty="0"/>
              <a:t>x</a:t>
            </a:r>
          </a:p>
        </p:txBody>
      </p:sp>
      <p:sp>
        <p:nvSpPr>
          <p:cNvPr id="28" name="TextBox 27">
            <a:extLst>
              <a:ext uri="{FF2B5EF4-FFF2-40B4-BE49-F238E27FC236}">
                <a16:creationId xmlns:a16="http://schemas.microsoft.com/office/drawing/2014/main" id="{5A365737-BAD0-7D45-A10F-B4614ECA8A70}"/>
              </a:ext>
            </a:extLst>
          </p:cNvPr>
          <p:cNvSpPr txBox="1"/>
          <p:nvPr/>
        </p:nvSpPr>
        <p:spPr>
          <a:xfrm>
            <a:off x="1563279" y="1357236"/>
            <a:ext cx="576838" cy="4524315"/>
          </a:xfrm>
          <a:prstGeom prst="rect">
            <a:avLst/>
          </a:prstGeom>
          <a:noFill/>
        </p:spPr>
        <p:txBody>
          <a:bodyPr wrap="square" rtlCol="0">
            <a:spAutoFit/>
          </a:bodyPr>
          <a:lstStyle/>
          <a:p>
            <a:r>
              <a:rPr lang="en-US" sz="2400" dirty="0"/>
              <a:t>S</a:t>
            </a:r>
            <a:r>
              <a:rPr lang="en-US" sz="2400" baseline="-25000" dirty="0"/>
              <a:t>0</a:t>
            </a:r>
          </a:p>
          <a:p>
            <a:r>
              <a:rPr lang="en-US" sz="2400" dirty="0"/>
              <a:t>.</a:t>
            </a:r>
          </a:p>
          <a:p>
            <a:r>
              <a:rPr lang="en-US" sz="2400" dirty="0"/>
              <a:t>.</a:t>
            </a:r>
          </a:p>
          <a:p>
            <a:r>
              <a:rPr lang="en-US" sz="2400" dirty="0"/>
              <a:t>.</a:t>
            </a:r>
          </a:p>
          <a:p>
            <a:r>
              <a:rPr lang="en-US" sz="2400" dirty="0"/>
              <a:t>S</a:t>
            </a:r>
            <a:r>
              <a:rPr lang="en-US" sz="2400" baseline="-25000" dirty="0"/>
              <a:t>i</a:t>
            </a:r>
          </a:p>
          <a:p>
            <a:r>
              <a:rPr lang="en-US" sz="2400" dirty="0"/>
              <a:t>.</a:t>
            </a:r>
          </a:p>
          <a:p>
            <a:r>
              <a:rPr lang="en-US" sz="2400" dirty="0"/>
              <a:t>.</a:t>
            </a:r>
          </a:p>
          <a:p>
            <a:r>
              <a:rPr lang="en-US" sz="2400" dirty="0"/>
              <a:t>.</a:t>
            </a:r>
          </a:p>
          <a:p>
            <a:r>
              <a:rPr lang="en-US" sz="2400" dirty="0" err="1"/>
              <a:t>S</a:t>
            </a:r>
            <a:r>
              <a:rPr lang="en-US" sz="2400" baseline="-25000" dirty="0" err="1"/>
              <a:t>x</a:t>
            </a:r>
            <a:endParaRPr lang="en-US" sz="2400" baseline="-25000" dirty="0"/>
          </a:p>
          <a:p>
            <a:r>
              <a:rPr lang="en-US" sz="2400" dirty="0"/>
              <a:t>.</a:t>
            </a:r>
          </a:p>
          <a:p>
            <a:r>
              <a:rPr lang="en-US" sz="2400" dirty="0"/>
              <a:t>.</a:t>
            </a:r>
          </a:p>
          <a:p>
            <a:r>
              <a:rPr lang="en-US" sz="2400" dirty="0"/>
              <a:t>.</a:t>
            </a:r>
          </a:p>
        </p:txBody>
      </p:sp>
      <p:cxnSp>
        <p:nvCxnSpPr>
          <p:cNvPr id="30" name="Straight Arrow Connector 29">
            <a:extLst>
              <a:ext uri="{FF2B5EF4-FFF2-40B4-BE49-F238E27FC236}">
                <a16:creationId xmlns:a16="http://schemas.microsoft.com/office/drawing/2014/main" id="{8B59C8E7-CEFC-AC47-8AF2-8F0FB8AFB58B}"/>
              </a:ext>
            </a:extLst>
          </p:cNvPr>
          <p:cNvCxnSpPr/>
          <p:nvPr/>
        </p:nvCxnSpPr>
        <p:spPr>
          <a:xfrm>
            <a:off x="2004278" y="3053457"/>
            <a:ext cx="295564"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71A52093-E3BB-3E44-962B-8F5B98A4CE89}"/>
              </a:ext>
            </a:extLst>
          </p:cNvPr>
          <p:cNvCxnSpPr/>
          <p:nvPr/>
        </p:nvCxnSpPr>
        <p:spPr>
          <a:xfrm>
            <a:off x="1990426" y="4545136"/>
            <a:ext cx="295564"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33" name="TextBox 32">
            <a:extLst>
              <a:ext uri="{FF2B5EF4-FFF2-40B4-BE49-F238E27FC236}">
                <a16:creationId xmlns:a16="http://schemas.microsoft.com/office/drawing/2014/main" id="{33745347-DDDD-0149-8286-BED3B12F3D69}"/>
              </a:ext>
            </a:extLst>
          </p:cNvPr>
          <p:cNvSpPr txBox="1"/>
          <p:nvPr/>
        </p:nvSpPr>
        <p:spPr>
          <a:xfrm>
            <a:off x="6022109" y="1357236"/>
            <a:ext cx="5726545" cy="1200329"/>
          </a:xfrm>
          <a:prstGeom prst="rect">
            <a:avLst/>
          </a:prstGeom>
          <a:noFill/>
        </p:spPr>
        <p:txBody>
          <a:bodyPr wrap="square" rtlCol="0">
            <a:spAutoFit/>
          </a:bodyPr>
          <a:lstStyle/>
          <a:p>
            <a:r>
              <a:rPr lang="en-US" sz="3600" dirty="0"/>
              <a:t>Reason hierarchically using abstractions</a:t>
            </a:r>
          </a:p>
        </p:txBody>
      </p:sp>
      <p:sp>
        <p:nvSpPr>
          <p:cNvPr id="34" name="TextBox 33">
            <a:extLst>
              <a:ext uri="{FF2B5EF4-FFF2-40B4-BE49-F238E27FC236}">
                <a16:creationId xmlns:a16="http://schemas.microsoft.com/office/drawing/2014/main" id="{8DA2BC23-F3E8-DE4A-859D-D5E894BE707A}"/>
              </a:ext>
            </a:extLst>
          </p:cNvPr>
          <p:cNvSpPr txBox="1"/>
          <p:nvPr/>
        </p:nvSpPr>
        <p:spPr>
          <a:xfrm>
            <a:off x="5967103" y="3700271"/>
            <a:ext cx="6132533" cy="1754326"/>
          </a:xfrm>
          <a:prstGeom prst="rect">
            <a:avLst/>
          </a:prstGeom>
          <a:noFill/>
        </p:spPr>
        <p:txBody>
          <a:bodyPr wrap="square" rtlCol="0">
            <a:spAutoFit/>
          </a:bodyPr>
          <a:lstStyle/>
          <a:p>
            <a:r>
              <a:rPr lang="en-US" sz="3600" dirty="0"/>
              <a:t>If it is not in the </a:t>
            </a:r>
            <a:r>
              <a:rPr lang="en-US" sz="3600" b="1" dirty="0">
                <a:solidFill>
                  <a:schemeClr val="accent1"/>
                </a:solidFill>
              </a:rPr>
              <a:t>contract</a:t>
            </a:r>
            <a:r>
              <a:rPr lang="en-US" sz="3600" dirty="0"/>
              <a:t> then its unconstrained in the proof of the Hoare triple</a:t>
            </a:r>
          </a:p>
        </p:txBody>
      </p:sp>
    </p:spTree>
    <p:extLst>
      <p:ext uri="{BB962C8B-B14F-4D97-AF65-F5344CB8AC3E}">
        <p14:creationId xmlns:p14="http://schemas.microsoft.com/office/powerpoint/2010/main" val="2035598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3" grpId="0" animBg="1"/>
      <p:bldP spid="33" grpId="0"/>
      <p:bldP spid="3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22F6364A-B358-4BEE-B158-0734D2C938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38202" y="1570814"/>
            <a:ext cx="0" cy="3710227"/>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47047D1-E54F-5E46-994C-AA0C4E0CA429}"/>
              </a:ext>
            </a:extLst>
          </p:cNvPr>
          <p:cNvPicPr>
            <a:picLocks noChangeAspect="1"/>
          </p:cNvPicPr>
          <p:nvPr/>
        </p:nvPicPr>
        <p:blipFill>
          <a:blip r:embed="rId3"/>
          <a:stretch>
            <a:fillRect/>
          </a:stretch>
        </p:blipFill>
        <p:spPr>
          <a:xfrm>
            <a:off x="4061860" y="1437011"/>
            <a:ext cx="7009396" cy="3977832"/>
          </a:xfrm>
          <a:prstGeom prst="rect">
            <a:avLst/>
          </a:prstGeom>
        </p:spPr>
      </p:pic>
      <p:sp>
        <p:nvSpPr>
          <p:cNvPr id="6" name="TextBox 5">
            <a:extLst>
              <a:ext uri="{FF2B5EF4-FFF2-40B4-BE49-F238E27FC236}">
                <a16:creationId xmlns:a16="http://schemas.microsoft.com/office/drawing/2014/main" id="{23C47245-0BDE-3645-B6B3-8A7ECB251390}"/>
              </a:ext>
            </a:extLst>
          </p:cNvPr>
          <p:cNvSpPr txBox="1"/>
          <p:nvPr/>
        </p:nvSpPr>
        <p:spPr>
          <a:xfrm>
            <a:off x="459757" y="2828835"/>
            <a:ext cx="2954788" cy="1200329"/>
          </a:xfrm>
          <a:prstGeom prst="rect">
            <a:avLst/>
          </a:prstGeom>
          <a:noFill/>
        </p:spPr>
        <p:txBody>
          <a:bodyPr wrap="square" rtlCol="0">
            <a:spAutoFit/>
          </a:bodyPr>
          <a:lstStyle/>
          <a:p>
            <a:r>
              <a:rPr lang="en-US" sz="3600" dirty="0"/>
              <a:t>Access control with </a:t>
            </a:r>
            <a:r>
              <a:rPr lang="en-US" sz="3600" dirty="0" err="1"/>
              <a:t>Tokeneer</a:t>
            </a:r>
            <a:endParaRPr lang="en-US" sz="3600" dirty="0"/>
          </a:p>
        </p:txBody>
      </p:sp>
    </p:spTree>
    <p:extLst>
      <p:ext uri="{BB962C8B-B14F-4D97-AF65-F5344CB8AC3E}">
        <p14:creationId xmlns:p14="http://schemas.microsoft.com/office/powerpoint/2010/main" val="1538664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7F571E1-FD0B-D542-B028-FAB3A92D6317}"/>
              </a:ext>
            </a:extLst>
          </p:cNvPr>
          <p:cNvSpPr/>
          <p:nvPr/>
        </p:nvSpPr>
        <p:spPr>
          <a:xfrm>
            <a:off x="350984" y="4860927"/>
            <a:ext cx="10954327" cy="1569660"/>
          </a:xfrm>
          <a:prstGeom prst="rect">
            <a:avLst/>
          </a:prstGeom>
        </p:spPr>
        <p:txBody>
          <a:bodyPr wrap="square">
            <a:spAutoFit/>
          </a:bodyPr>
          <a:lstStyle/>
          <a:p>
            <a:r>
              <a:rPr lang="en-US" sz="2400" dirty="0">
                <a:solidFill>
                  <a:srgbClr val="C586C0"/>
                </a:solidFill>
                <a:latin typeface="Menlo" panose="020B0609030804020204" pitchFamily="49" charset="0"/>
              </a:rPr>
              <a:t>class</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a:solidFill>
                  <a:srgbClr val="569CD6"/>
                </a:solidFill>
                <a:latin typeface="Menlo" panose="020B0609030804020204" pitchFamily="49" charset="0"/>
              </a:rPr>
              <a:t>Token</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  predicate</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doesCertify</a:t>
            </a:r>
            <a:r>
              <a:rPr lang="en-US" sz="2400" dirty="0">
                <a:solidFill>
                  <a:srgbClr val="D4D4D4"/>
                </a:solidFill>
                <a:latin typeface="Menlo" panose="020B0609030804020204" pitchFamily="49" charset="0"/>
              </a:rPr>
              <a:t>(f : </a:t>
            </a:r>
            <a:r>
              <a:rPr lang="en-US" sz="2400" dirty="0">
                <a:solidFill>
                  <a:srgbClr val="569CD6"/>
                </a:solidFill>
                <a:latin typeface="Menlo" panose="020B0609030804020204" pitchFamily="49" charset="0"/>
              </a:rPr>
              <a:t>Fingerprint</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function</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getLevel</a:t>
            </a:r>
            <a:r>
              <a:rPr lang="en-US" sz="2400" dirty="0">
                <a:solidFill>
                  <a:srgbClr val="D4D4D4"/>
                </a:solidFill>
                <a:latin typeface="Menlo" panose="020B0609030804020204" pitchFamily="49" charset="0"/>
              </a:rPr>
              <a:t>() : </a:t>
            </a:r>
            <a:r>
              <a:rPr lang="en-US" sz="2400" dirty="0" err="1">
                <a:solidFill>
                  <a:srgbClr val="569CD6"/>
                </a:solidFill>
                <a:latin typeface="Menlo" panose="020B0609030804020204" pitchFamily="49" charset="0"/>
              </a:rPr>
              <a:t>SecurityClearance</a:t>
            </a:r>
            <a:endParaRPr lang="en-US" sz="2400" dirty="0">
              <a:solidFill>
                <a:srgbClr val="D4D4D4"/>
              </a:solidFill>
              <a:latin typeface="Menlo" panose="020B0609030804020204" pitchFamily="49" charset="0"/>
            </a:endParaRPr>
          </a:p>
          <a:p>
            <a:r>
              <a:rPr lang="en-US" sz="2400" dirty="0">
                <a:solidFill>
                  <a:srgbClr val="D4D4D4"/>
                </a:solidFill>
                <a:latin typeface="Menlo" panose="020B0609030804020204" pitchFamily="49" charset="0"/>
              </a:rPr>
              <a:t>}</a:t>
            </a:r>
            <a:endParaRPr lang="en-US" sz="2400" b="0" dirty="0">
              <a:solidFill>
                <a:srgbClr val="D4D4D4"/>
              </a:solidFill>
              <a:effectLst/>
              <a:latin typeface="Menlo" panose="020B0609030804020204" pitchFamily="49" charset="0"/>
            </a:endParaRPr>
          </a:p>
        </p:txBody>
      </p:sp>
      <p:sp>
        <p:nvSpPr>
          <p:cNvPr id="4" name="Rectangle 3">
            <a:extLst>
              <a:ext uri="{FF2B5EF4-FFF2-40B4-BE49-F238E27FC236}">
                <a16:creationId xmlns:a16="http://schemas.microsoft.com/office/drawing/2014/main" id="{52165F6B-EB14-3848-82A4-5990F58DD95F}"/>
              </a:ext>
            </a:extLst>
          </p:cNvPr>
          <p:cNvSpPr/>
          <p:nvPr/>
        </p:nvSpPr>
        <p:spPr>
          <a:xfrm>
            <a:off x="350984" y="676671"/>
            <a:ext cx="7777018" cy="461665"/>
          </a:xfrm>
          <a:prstGeom prst="rect">
            <a:avLst/>
          </a:prstGeom>
        </p:spPr>
        <p:txBody>
          <a:bodyPr wrap="square">
            <a:spAutoFit/>
          </a:bodyPr>
          <a:lstStyle/>
          <a:p>
            <a:r>
              <a:rPr lang="en-US" sz="2400" dirty="0">
                <a:solidFill>
                  <a:srgbClr val="C586C0"/>
                </a:solidFill>
                <a:latin typeface="Menlo" panose="020B0609030804020204" pitchFamily="49" charset="0"/>
              </a:rPr>
              <a:t>class</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a:solidFill>
                  <a:srgbClr val="569CD6"/>
                </a:solidFill>
                <a:latin typeface="Menlo" panose="020B0609030804020204" pitchFamily="49" charset="0"/>
              </a:rPr>
              <a:t>Fingerprint</a:t>
            </a:r>
            <a:r>
              <a:rPr lang="en-US" sz="2400" dirty="0">
                <a:solidFill>
                  <a:srgbClr val="D4D4D4"/>
                </a:solidFill>
                <a:latin typeface="Menlo" panose="020B0609030804020204" pitchFamily="49" charset="0"/>
              </a:rPr>
              <a:t> {}</a:t>
            </a:r>
            <a:endParaRPr lang="en-US" sz="2400" b="0" dirty="0">
              <a:solidFill>
                <a:srgbClr val="D4D4D4"/>
              </a:solidFill>
              <a:effectLst/>
              <a:latin typeface="Menlo" panose="020B0609030804020204" pitchFamily="49" charset="0"/>
            </a:endParaRPr>
          </a:p>
        </p:txBody>
      </p:sp>
      <p:sp>
        <p:nvSpPr>
          <p:cNvPr id="5" name="Rectangle 4">
            <a:extLst>
              <a:ext uri="{FF2B5EF4-FFF2-40B4-BE49-F238E27FC236}">
                <a16:creationId xmlns:a16="http://schemas.microsoft.com/office/drawing/2014/main" id="{287903A0-0996-E046-A062-80512CBFF733}"/>
              </a:ext>
            </a:extLst>
          </p:cNvPr>
          <p:cNvSpPr/>
          <p:nvPr/>
        </p:nvSpPr>
        <p:spPr>
          <a:xfrm>
            <a:off x="350984" y="2334874"/>
            <a:ext cx="8580583" cy="1569660"/>
          </a:xfrm>
          <a:prstGeom prst="rect">
            <a:avLst/>
          </a:prstGeom>
        </p:spPr>
        <p:txBody>
          <a:bodyPr wrap="square">
            <a:spAutoFit/>
          </a:bodyPr>
          <a:lstStyle/>
          <a:p>
            <a:r>
              <a:rPr lang="en-US" sz="2400" dirty="0">
                <a:solidFill>
                  <a:srgbClr val="C586C0"/>
                </a:solidFill>
                <a:latin typeface="Menlo" panose="020B0609030804020204" pitchFamily="49" charset="0"/>
              </a:rPr>
              <a:t>class</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err="1">
                <a:solidFill>
                  <a:srgbClr val="569CD6"/>
                </a:solidFill>
                <a:latin typeface="Menlo" panose="020B0609030804020204" pitchFamily="49" charset="0"/>
              </a:rPr>
              <a:t>SecurityClearance</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  predicate</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p>
          <a:p>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isCleared</a:t>
            </a:r>
            <a:r>
              <a:rPr lang="en-US" sz="2400" dirty="0">
                <a:solidFill>
                  <a:srgbClr val="D4D4D4"/>
                </a:solidFill>
                <a:latin typeface="Menlo" panose="020B0609030804020204" pitchFamily="49" charset="0"/>
              </a:rPr>
              <a:t>(level : </a:t>
            </a:r>
            <a:r>
              <a:rPr lang="en-US" sz="2400" dirty="0" err="1">
                <a:solidFill>
                  <a:srgbClr val="569CD6"/>
                </a:solidFill>
                <a:latin typeface="Menlo" panose="020B0609030804020204" pitchFamily="49" charset="0"/>
              </a:rPr>
              <a:t>SecurityClearance</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a:t>
            </a:r>
            <a:endParaRPr lang="en-US" sz="2400" b="0" dirty="0">
              <a:solidFill>
                <a:srgbClr val="D4D4D4"/>
              </a:solidFill>
              <a:effectLst/>
              <a:latin typeface="Menlo" panose="020B0609030804020204" pitchFamily="49" charset="0"/>
            </a:endParaRPr>
          </a:p>
        </p:txBody>
      </p:sp>
      <p:sp>
        <p:nvSpPr>
          <p:cNvPr id="6" name="TextBox 5">
            <a:extLst>
              <a:ext uri="{FF2B5EF4-FFF2-40B4-BE49-F238E27FC236}">
                <a16:creationId xmlns:a16="http://schemas.microsoft.com/office/drawing/2014/main" id="{F82EC2DD-A09C-1643-ACE1-95214CBA6375}"/>
              </a:ext>
            </a:extLst>
          </p:cNvPr>
          <p:cNvSpPr txBox="1"/>
          <p:nvPr/>
        </p:nvSpPr>
        <p:spPr>
          <a:xfrm>
            <a:off x="8257311" y="1164180"/>
            <a:ext cx="3408216" cy="1384995"/>
          </a:xfrm>
          <a:prstGeom prst="rect">
            <a:avLst/>
          </a:prstGeom>
          <a:noFill/>
        </p:spPr>
        <p:txBody>
          <a:bodyPr wrap="square" rtlCol="0">
            <a:spAutoFit/>
          </a:bodyPr>
          <a:lstStyle/>
          <a:p>
            <a:r>
              <a:rPr lang="en-US" sz="2800" dirty="0"/>
              <a:t>Define interfaces for existing components not being modeled</a:t>
            </a:r>
          </a:p>
        </p:txBody>
      </p:sp>
    </p:spTree>
    <p:extLst>
      <p:ext uri="{BB962C8B-B14F-4D97-AF65-F5344CB8AC3E}">
        <p14:creationId xmlns:p14="http://schemas.microsoft.com/office/powerpoint/2010/main" val="710725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FEAFE35-D98A-F14A-8A58-AD5B26B64E98}"/>
              </a:ext>
            </a:extLst>
          </p:cNvPr>
          <p:cNvSpPr/>
          <p:nvPr/>
        </p:nvSpPr>
        <p:spPr>
          <a:xfrm>
            <a:off x="517236" y="409648"/>
            <a:ext cx="11203709" cy="6001643"/>
          </a:xfrm>
          <a:prstGeom prst="rect">
            <a:avLst/>
          </a:prstGeom>
        </p:spPr>
        <p:txBody>
          <a:bodyPr wrap="square">
            <a:spAutoFit/>
          </a:bodyPr>
          <a:lstStyle/>
          <a:p>
            <a:r>
              <a:rPr lang="en-US" sz="2400" dirty="0">
                <a:solidFill>
                  <a:srgbClr val="C586C0"/>
                </a:solidFill>
                <a:latin typeface="Menlo" panose="020B0609030804020204" pitchFamily="49" charset="0"/>
              </a:rPr>
              <a:t>class</a:t>
            </a:r>
            <a:r>
              <a:rPr lang="en-US" sz="2400" dirty="0">
                <a:solidFill>
                  <a:srgbClr val="D4D4D4"/>
                </a:solidFill>
                <a:latin typeface="Menlo" panose="020B0609030804020204" pitchFamily="49" charset="0"/>
              </a:rPr>
              <a:t> </a:t>
            </a:r>
            <a:r>
              <a:rPr lang="en-US" sz="2400" dirty="0" err="1">
                <a:solidFill>
                  <a:srgbClr val="569CD6"/>
                </a:solidFill>
                <a:latin typeface="Menlo" panose="020B0609030804020204" pitchFamily="49" charset="0"/>
              </a:rPr>
              <a:t>IdStation</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alarm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level : </a:t>
            </a:r>
            <a:r>
              <a:rPr lang="en-US" sz="2400" dirty="0" err="1">
                <a:solidFill>
                  <a:srgbClr val="569CD6"/>
                </a:solidFill>
                <a:latin typeface="Menlo" panose="020B0609030804020204" pitchFamily="49" charset="0"/>
              </a:rPr>
              <a:t>SecurityClearance</a:t>
            </a:r>
            <a:r>
              <a:rPr lang="en-US" sz="2400" dirty="0">
                <a:solidFill>
                  <a:srgbClr val="D4D4D4"/>
                </a:solidFill>
                <a:latin typeface="Menlo" panose="020B0609030804020204" pitchFamily="49" charset="0"/>
              </a:rPr>
              <a:t>;</a:t>
            </a:r>
          </a:p>
          <a:p>
            <a:br>
              <a:rPr lang="en-US" sz="2400" dirty="0">
                <a:solidFill>
                  <a:srgbClr val="D4D4D4"/>
                </a:solidFill>
                <a:latin typeface="Menlo" panose="020B0609030804020204" pitchFamily="49" charset="0"/>
              </a:rPr>
            </a:br>
            <a:endParaRPr lang="en-US" sz="2400" dirty="0">
              <a:solidFill>
                <a:srgbClr val="C586C0"/>
              </a:solidFill>
              <a:latin typeface="Menlo" panose="020B0609030804020204" pitchFamily="49" charset="0"/>
            </a:endParaRPr>
          </a:p>
          <a:p>
            <a:r>
              <a:rPr lang="en-US" sz="2400" dirty="0">
                <a:solidFill>
                  <a:srgbClr val="C586C0"/>
                </a:solidFill>
                <a:latin typeface="Menlo" panose="020B0609030804020204" pitchFamily="49" charset="0"/>
              </a:rPr>
              <a:t>  method</a:t>
            </a:r>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hasAccess</a:t>
            </a:r>
            <a:r>
              <a:rPr lang="en-US" sz="2400" dirty="0">
                <a:solidFill>
                  <a:srgbClr val="DCDCAA"/>
                </a:solidFill>
                <a:latin typeface="Menlo" panose="020B0609030804020204" pitchFamily="49" charset="0"/>
              </a:rPr>
              <a:t>_</a:t>
            </a:r>
            <a:r>
              <a:rPr lang="en-US" sz="2400" dirty="0">
                <a:solidFill>
                  <a:srgbClr val="D4D4D4"/>
                </a:solidFill>
                <a:latin typeface="Menlo" panose="020B0609030804020204" pitchFamily="49" charset="0"/>
              </a:rPr>
              <a:t>(t : </a:t>
            </a:r>
            <a:r>
              <a:rPr lang="en-US" sz="2400" dirty="0">
                <a:solidFill>
                  <a:srgbClr val="569CD6"/>
                </a:solidFill>
                <a:latin typeface="Menlo" panose="020B0609030804020204" pitchFamily="49" charset="0"/>
              </a:rPr>
              <a:t>Token</a:t>
            </a:r>
            <a:r>
              <a:rPr lang="en-US" sz="2400" dirty="0">
                <a:solidFill>
                  <a:srgbClr val="D4D4D4"/>
                </a:solidFill>
                <a:latin typeface="Menlo" panose="020B0609030804020204" pitchFamily="49" charset="0"/>
              </a:rPr>
              <a:t>, fingerprint : </a:t>
            </a:r>
            <a:r>
              <a:rPr lang="en-US" sz="2400" dirty="0">
                <a:solidFill>
                  <a:srgbClr val="569CD6"/>
                </a:solidFill>
                <a:latin typeface="Menlo" panose="020B0609030804020204" pitchFamily="49" charset="0"/>
              </a:rPr>
              <a:t>Fingerprint</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  returns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a:t>
            </a:r>
          </a:p>
          <a:p>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requires</a:t>
            </a:r>
            <a:r>
              <a:rPr lang="en-US" sz="2400" dirty="0">
                <a:solidFill>
                  <a:srgbClr val="D4D4D4"/>
                </a:solidFill>
                <a:latin typeface="Menlo" panose="020B0609030804020204" pitchFamily="49" charset="0"/>
              </a:rPr>
              <a:t> !</a:t>
            </a:r>
            <a:r>
              <a:rPr lang="en-US" sz="2400" dirty="0" err="1">
                <a:solidFill>
                  <a:srgbClr val="569CD6"/>
                </a:solidFill>
                <a:latin typeface="Menlo" panose="020B0609030804020204" pitchFamily="49" charset="0"/>
              </a:rPr>
              <a:t>this</a:t>
            </a:r>
            <a:r>
              <a:rPr lang="en-US" sz="2400" dirty="0" err="1">
                <a:solidFill>
                  <a:srgbClr val="D4D4D4"/>
                </a:solidFill>
                <a:latin typeface="Menlo" panose="020B0609030804020204" pitchFamily="49" charset="0"/>
              </a:rPr>
              <a:t>.alarm</a:t>
            </a:r>
            <a:endParaRPr lang="en-US" sz="2400" dirty="0">
              <a:solidFill>
                <a:srgbClr val="D4D4D4"/>
              </a:solidFill>
              <a:latin typeface="Menlo" panose="020B0609030804020204" pitchFamily="49" charset="0"/>
            </a:endParaRPr>
          </a:p>
          <a:p>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modifies</a:t>
            </a:r>
            <a:r>
              <a:rPr lang="en-US" sz="2400" dirty="0">
                <a:solidFill>
                  <a:srgbClr val="D4D4D4"/>
                </a:solidFill>
                <a:latin typeface="Menlo" panose="020B0609030804020204" pitchFamily="49" charset="0"/>
              </a:rPr>
              <a:t> </a:t>
            </a:r>
            <a:r>
              <a:rPr lang="en-US" sz="2400" dirty="0" err="1">
                <a:solidFill>
                  <a:srgbClr val="569CD6"/>
                </a:solidFill>
                <a:latin typeface="Menlo" panose="020B0609030804020204" pitchFamily="49" charset="0"/>
              </a:rPr>
              <a:t>this</a:t>
            </a:r>
            <a:r>
              <a:rPr lang="en-US" sz="2400" dirty="0" err="1">
                <a:solidFill>
                  <a:srgbClr val="D4D4D4"/>
                </a:solidFill>
                <a:latin typeface="Menlo" panose="020B0609030804020204" pitchFamily="49" charset="0"/>
              </a:rPr>
              <a:t>`alarm</a:t>
            </a:r>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alarm == (!</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doesCertify</a:t>
            </a:r>
            <a:r>
              <a:rPr lang="en-US" sz="2400" dirty="0">
                <a:solidFill>
                  <a:srgbClr val="D4D4D4"/>
                </a:solidFill>
                <a:latin typeface="Menlo" panose="020B0609030804020204" pitchFamily="49" charset="0"/>
              </a:rPr>
              <a:t>(fingerprint))</a:t>
            </a:r>
          </a:p>
          <a:p>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p>
          <a:p>
            <a:r>
              <a:rPr lang="en-US" sz="2400" dirty="0">
                <a:solidFill>
                  <a:srgbClr val="D4D4D4"/>
                </a:solidFill>
                <a:latin typeface="Menlo" panose="020B0609030804020204" pitchFamily="49" charset="0"/>
              </a:rPr>
              <a:t>	   (!alarm &amp;&amp; </a:t>
            </a:r>
            <a:r>
              <a:rPr lang="en-US" sz="2400" dirty="0" err="1">
                <a:solidFill>
                  <a:srgbClr val="D4D4D4"/>
                </a:solidFill>
                <a:latin typeface="Menlo" panose="020B0609030804020204" pitchFamily="49" charset="0"/>
              </a:rPr>
              <a:t>level.</a:t>
            </a:r>
            <a:r>
              <a:rPr lang="en-US" sz="2400" dirty="0" err="1">
                <a:solidFill>
                  <a:srgbClr val="DCDCAA"/>
                </a:solidFill>
                <a:latin typeface="Menlo" panose="020B0609030804020204" pitchFamily="49" charset="0"/>
              </a:rPr>
              <a:t>isCleared</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getLevel</a:t>
            </a:r>
            <a:r>
              <a:rPr lang="en-US" sz="2400" dirty="0">
                <a:solidFill>
                  <a:srgbClr val="D4D4D4"/>
                </a:solidFill>
                <a:latin typeface="Menlo" panose="020B0609030804020204" pitchFamily="49" charset="0"/>
              </a:rPr>
              <a:t>()))</a:t>
            </a:r>
          </a:p>
          <a:p>
            <a:r>
              <a:rPr lang="en-US" sz="2400" b="0" dirty="0">
                <a:solidFill>
                  <a:srgbClr val="D4D4D4"/>
                </a:solidFill>
                <a:effectLst/>
                <a:latin typeface="Menlo" panose="020B0609030804020204" pitchFamily="49" charset="0"/>
              </a:rPr>
              <a:t>}</a:t>
            </a:r>
          </a:p>
        </p:txBody>
      </p:sp>
      <p:sp>
        <p:nvSpPr>
          <p:cNvPr id="4" name="Right Brace 3">
            <a:extLst>
              <a:ext uri="{FF2B5EF4-FFF2-40B4-BE49-F238E27FC236}">
                <a16:creationId xmlns:a16="http://schemas.microsoft.com/office/drawing/2014/main" id="{00B0A8DD-4341-EE48-98E5-14811A325A00}"/>
              </a:ext>
            </a:extLst>
          </p:cNvPr>
          <p:cNvSpPr/>
          <p:nvPr/>
        </p:nvSpPr>
        <p:spPr>
          <a:xfrm>
            <a:off x="6594768" y="729799"/>
            <a:ext cx="314036" cy="849746"/>
          </a:xfrm>
          <a:prstGeom prst="rightBrace">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04419B05-85D7-DE41-ABAA-20125A16FC68}"/>
              </a:ext>
            </a:extLst>
          </p:cNvPr>
          <p:cNvSpPr txBox="1"/>
          <p:nvPr/>
        </p:nvSpPr>
        <p:spPr>
          <a:xfrm>
            <a:off x="7042731" y="923839"/>
            <a:ext cx="3879273" cy="461665"/>
          </a:xfrm>
          <a:prstGeom prst="rect">
            <a:avLst/>
          </a:prstGeom>
          <a:noFill/>
        </p:spPr>
        <p:txBody>
          <a:bodyPr wrap="square" rtlCol="0">
            <a:spAutoFit/>
          </a:bodyPr>
          <a:lstStyle/>
          <a:p>
            <a:r>
              <a:rPr lang="en-US" sz="2400" dirty="0">
                <a:solidFill>
                  <a:schemeClr val="accent1"/>
                </a:solidFill>
              </a:rPr>
              <a:t>Object state (input)</a:t>
            </a:r>
          </a:p>
        </p:txBody>
      </p:sp>
      <p:sp>
        <p:nvSpPr>
          <p:cNvPr id="7" name="Right Brace 6">
            <a:extLst>
              <a:ext uri="{FF2B5EF4-FFF2-40B4-BE49-F238E27FC236}">
                <a16:creationId xmlns:a16="http://schemas.microsoft.com/office/drawing/2014/main" id="{F2EBFC23-E3EF-FB46-9356-72DF3AF831A5}"/>
              </a:ext>
            </a:extLst>
          </p:cNvPr>
          <p:cNvSpPr/>
          <p:nvPr/>
        </p:nvSpPr>
        <p:spPr>
          <a:xfrm>
            <a:off x="9878290" y="3343564"/>
            <a:ext cx="314036" cy="2743197"/>
          </a:xfrm>
          <a:prstGeom prst="rightBrace">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8C2BA77F-431C-0E46-93CE-14D4F683CD46}"/>
              </a:ext>
            </a:extLst>
          </p:cNvPr>
          <p:cNvSpPr txBox="1"/>
          <p:nvPr/>
        </p:nvSpPr>
        <p:spPr>
          <a:xfrm>
            <a:off x="10326257" y="4484329"/>
            <a:ext cx="1394687" cy="461665"/>
          </a:xfrm>
          <a:prstGeom prst="rect">
            <a:avLst/>
          </a:prstGeom>
          <a:noFill/>
        </p:spPr>
        <p:txBody>
          <a:bodyPr wrap="square" rtlCol="0">
            <a:spAutoFit/>
          </a:bodyPr>
          <a:lstStyle/>
          <a:p>
            <a:r>
              <a:rPr lang="en-US" sz="2400" dirty="0">
                <a:solidFill>
                  <a:schemeClr val="accent1"/>
                </a:solidFill>
              </a:rPr>
              <a:t>Contract</a:t>
            </a:r>
          </a:p>
        </p:txBody>
      </p:sp>
    </p:spTree>
    <p:extLst>
      <p:ext uri="{BB962C8B-B14F-4D97-AF65-F5344CB8AC3E}">
        <p14:creationId xmlns:p14="http://schemas.microsoft.com/office/powerpoint/2010/main" val="364079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animBg="1"/>
      <p:bldP spid="8"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TotalTime>
  <Words>695</Words>
  <Application>Microsoft Macintosh PowerPoint</Application>
  <PresentationFormat>Widescreen</PresentationFormat>
  <Paragraphs>126</Paragraphs>
  <Slides>11</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Menlo</vt:lpstr>
      <vt:lpstr>Office Theme</vt:lpstr>
      <vt:lpstr>Gradual Verification with Dafny</vt:lpstr>
      <vt:lpstr>PowerPoint Presentation</vt:lpstr>
      <vt:lpstr>PowerPoint Presentation</vt:lpstr>
      <vt:lpstr>PowerPoint Presentation</vt:lpstr>
      <vt:lpstr>Correctness in Dafny</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Gradual Verification with Dafny</dc:title>
  <dc:creator>Eric Mercer</dc:creator>
  <cp:lastModifiedBy>Eric Mercer</cp:lastModifiedBy>
  <cp:revision>16</cp:revision>
  <dcterms:created xsi:type="dcterms:W3CDTF">2022-04-21T20:18:25Z</dcterms:created>
  <dcterms:modified xsi:type="dcterms:W3CDTF">2022-04-21T22:37:24Z</dcterms:modified>
</cp:coreProperties>
</file>